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37" r:id="rId1"/>
  </p:sldMasterIdLst>
  <p:notesMasterIdLst>
    <p:notesMasterId r:id="rId12"/>
  </p:notesMasterIdLst>
  <p:sldIdLst>
    <p:sldId id="256" r:id="rId2"/>
    <p:sldId id="257" r:id="rId3"/>
    <p:sldId id="259" r:id="rId4"/>
    <p:sldId id="260" r:id="rId5"/>
    <p:sldId id="261" r:id="rId6"/>
    <p:sldId id="258" r:id="rId7"/>
    <p:sldId id="262" r:id="rId8"/>
    <p:sldId id="263" r:id="rId9"/>
    <p:sldId id="264" r:id="rId10"/>
    <p:sldId id="265" r:id="rId11"/>
  </p:sldIdLst>
  <p:sldSz cx="9144000" cy="6858000" type="screen4x3"/>
  <p:notesSz cx="6735763" cy="9866313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78" autoAdjust="0"/>
    <p:restoredTop sz="94660"/>
  </p:normalViewPr>
  <p:slideViewPr>
    <p:cSldViewPr snapToGrid="0">
      <p:cViewPr varScale="1">
        <p:scale>
          <a:sx n="100" d="100"/>
          <a:sy n="100" d="100"/>
        </p:scale>
        <p:origin x="786" y="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28.wmf"/><Relationship Id="rId2" Type="http://schemas.openxmlformats.org/officeDocument/2006/relationships/image" Target="../media/image27.wmf"/><Relationship Id="rId1" Type="http://schemas.openxmlformats.org/officeDocument/2006/relationships/image" Target="../media/image26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9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32.wmf"/><Relationship Id="rId2" Type="http://schemas.openxmlformats.org/officeDocument/2006/relationships/image" Target="../media/image31.wmf"/><Relationship Id="rId1" Type="http://schemas.openxmlformats.org/officeDocument/2006/relationships/image" Target="../media/image30.wmf"/><Relationship Id="rId4" Type="http://schemas.openxmlformats.org/officeDocument/2006/relationships/image" Target="../media/image33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36.wmf"/><Relationship Id="rId2" Type="http://schemas.openxmlformats.org/officeDocument/2006/relationships/image" Target="../media/image35.wmf"/><Relationship Id="rId1" Type="http://schemas.openxmlformats.org/officeDocument/2006/relationships/image" Target="../media/image34.wmf"/><Relationship Id="rId4" Type="http://schemas.openxmlformats.org/officeDocument/2006/relationships/image" Target="../media/image37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38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14763" y="0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BAEA535-13B4-4B58-B4EF-EAD9D0A52247}" type="datetimeFigureOut">
              <a:rPr lang="en-US" smtClean="0"/>
              <a:t>02-Mar-2022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7763" y="1233488"/>
            <a:ext cx="4440237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3100" y="4748213"/>
            <a:ext cx="5389563" cy="388461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71013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14763" y="9371013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A597F62-D672-40F6-ADA1-A5488E0F9F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88329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7"/>
          <p:cNvSpPr>
            <a:spLocks noChangeArrowheads="1"/>
          </p:cNvSpPr>
          <p:nvPr/>
        </p:nvSpPr>
        <p:spPr bwMode="auto">
          <a:xfrm>
            <a:off x="839788" y="1619250"/>
            <a:ext cx="7847012" cy="1352550"/>
          </a:xfrm>
          <a:prstGeom prst="rect">
            <a:avLst/>
          </a:prstGeom>
          <a:solidFill>
            <a:srgbClr val="CCCCCC">
              <a:alpha val="45097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sr-Latn-CS" sz="1500"/>
          </a:p>
        </p:txBody>
      </p:sp>
      <p:sp>
        <p:nvSpPr>
          <p:cNvPr id="5" name="Text Box 8"/>
          <p:cNvSpPr txBox="1">
            <a:spLocks noChangeArrowheads="1"/>
          </p:cNvSpPr>
          <p:nvPr/>
        </p:nvSpPr>
        <p:spPr bwMode="auto">
          <a:xfrm>
            <a:off x="939801" y="1990727"/>
            <a:ext cx="7670800" cy="646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</a:defRPr>
            </a:lvl9pPr>
          </a:lstStyle>
          <a:p>
            <a:pPr eaLnBrk="1" hangingPunct="1">
              <a:defRPr/>
            </a:pPr>
            <a:r>
              <a:rPr lang="pl-PL" smtClean="0"/>
              <a:t>Univerzitet </a:t>
            </a:r>
            <a:r>
              <a:rPr lang="sr-Latn-RS" smtClean="0"/>
              <a:t>u Nišu</a:t>
            </a:r>
            <a:r>
              <a:rPr lang="en-US" smtClean="0">
                <a:solidFill>
                  <a:srgbClr val="330099"/>
                </a:solidFill>
              </a:rPr>
              <a:t/>
            </a:r>
            <a:br>
              <a:rPr lang="en-US" smtClean="0">
                <a:solidFill>
                  <a:srgbClr val="330099"/>
                </a:solidFill>
              </a:rPr>
            </a:br>
            <a:r>
              <a:rPr lang="sr-Latn-RS" b="1" smtClean="0">
                <a:solidFill>
                  <a:srgbClr val="330099"/>
                </a:solidFill>
              </a:rPr>
              <a:t>Fakultet</a:t>
            </a:r>
            <a:r>
              <a:rPr lang="sr-Latn-RS" b="1" baseline="0" smtClean="0">
                <a:solidFill>
                  <a:srgbClr val="330099"/>
                </a:solidFill>
              </a:rPr>
              <a:t> Zaštite </a:t>
            </a:r>
            <a:r>
              <a:rPr lang="en-US" b="1" baseline="0" smtClean="0">
                <a:solidFill>
                  <a:srgbClr val="330099"/>
                </a:solidFill>
              </a:rPr>
              <a:t>n</a:t>
            </a:r>
            <a:r>
              <a:rPr lang="sr-Latn-RS" b="1" baseline="0" smtClean="0">
                <a:solidFill>
                  <a:srgbClr val="330099"/>
                </a:solidFill>
              </a:rPr>
              <a:t>a </a:t>
            </a:r>
            <a:r>
              <a:rPr lang="en-US" b="1" baseline="0" smtClean="0">
                <a:solidFill>
                  <a:srgbClr val="330099"/>
                </a:solidFill>
              </a:rPr>
              <a:t>r</a:t>
            </a:r>
            <a:r>
              <a:rPr lang="sr-Latn-RS" b="1" baseline="0" smtClean="0">
                <a:solidFill>
                  <a:srgbClr val="330099"/>
                </a:solidFill>
              </a:rPr>
              <a:t>adu </a:t>
            </a:r>
            <a:endParaRPr lang="sr-Latn-RS" b="1" smtClean="0">
              <a:solidFill>
                <a:srgbClr val="330099"/>
              </a:solidFill>
            </a:endParaRPr>
          </a:p>
        </p:txBody>
      </p:sp>
      <p:sp>
        <p:nvSpPr>
          <p:cNvPr id="6" name="Line 10"/>
          <p:cNvSpPr>
            <a:spLocks noChangeShapeType="1"/>
          </p:cNvSpPr>
          <p:nvPr/>
        </p:nvSpPr>
        <p:spPr bwMode="auto">
          <a:xfrm>
            <a:off x="838200" y="1619250"/>
            <a:ext cx="1588" cy="1352550"/>
          </a:xfrm>
          <a:prstGeom prst="line">
            <a:avLst/>
          </a:prstGeom>
          <a:noFill/>
          <a:ln w="508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3505200"/>
            <a:ext cx="7772400" cy="685800"/>
          </a:xfrm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anchor="t"/>
          <a:lstStyle>
            <a:lvl1pPr algn="ctr">
              <a:spcBef>
                <a:spcPct val="20000"/>
              </a:spcBef>
              <a:buClr>
                <a:srgbClr val="FF0000"/>
              </a:buClr>
              <a:defRPr sz="2700"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4648200"/>
            <a:ext cx="6400800" cy="762000"/>
          </a:xfrm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0" indent="0" algn="ctr">
              <a:buFontTx/>
              <a:buNone/>
              <a:defRPr sz="1200"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 sz="9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1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 sz="900"/>
            </a:lvl1pPr>
          </a:lstStyle>
          <a:p>
            <a:pPr>
              <a:defRPr/>
            </a:pPr>
            <a:fld id="{8665E16F-616C-498A-9F90-E033FC3C05A0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41816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0D33AC-7357-42C9-B600-FC7963A11C0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0266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A2B0FB-B84C-4C85-B36C-A957242773D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0480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18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50830"/>
            <a:ext cx="8229600" cy="4525963"/>
          </a:xfrm>
        </p:spPr>
        <p:txBody>
          <a:bodyPr/>
          <a:lstStyle>
            <a:lvl1pPr>
              <a:defRPr sz="1500"/>
            </a:lvl1pPr>
            <a:lvl2pPr>
              <a:defRPr sz="1350"/>
            </a:lvl2pPr>
            <a:lvl3pPr>
              <a:defRPr sz="1200"/>
            </a:lvl3pPr>
            <a:lvl4pPr>
              <a:defRPr sz="1050"/>
            </a:lvl4pPr>
            <a:lvl5pPr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B1FE50-2223-4EBA-97FA-364FD51D1B49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437990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3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1500"/>
            </a:lvl1pPr>
            <a:lvl2pPr marL="342900" indent="0">
              <a:buNone/>
              <a:defRPr sz="1350"/>
            </a:lvl2pPr>
            <a:lvl3pPr marL="685800" indent="0">
              <a:buNone/>
              <a:defRPr sz="1200"/>
            </a:lvl3pPr>
            <a:lvl4pPr marL="1028700" indent="0">
              <a:buNone/>
              <a:defRPr sz="1050"/>
            </a:lvl4pPr>
            <a:lvl5pPr marL="1371600" indent="0">
              <a:buNone/>
              <a:defRPr sz="1050"/>
            </a:lvl5pPr>
            <a:lvl6pPr marL="1714500" indent="0">
              <a:buNone/>
              <a:defRPr sz="1050"/>
            </a:lvl6pPr>
            <a:lvl7pPr marL="2057400" indent="0">
              <a:buNone/>
              <a:defRPr sz="1050"/>
            </a:lvl7pPr>
            <a:lvl8pPr marL="2400300" indent="0">
              <a:buNone/>
              <a:defRPr sz="1050"/>
            </a:lvl8pPr>
            <a:lvl9pPr marL="2743200" indent="0">
              <a:buNone/>
              <a:defRPr sz="10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B31827-AC03-4A4F-AA6E-31C75F1A006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967598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350830"/>
            <a:ext cx="4038600" cy="4525963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350830"/>
            <a:ext cx="4038600" cy="4525963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6BD4B1-5A41-4F32-B7C0-0254A97F8DFD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273855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F4A9FE-5789-46C9-861A-E2568F569B28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29298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48D8F3-81D8-4953-BD11-BA0FF41AD540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60331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035F1B-FF6D-4272-ADDC-E0489DC07464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79796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435102"/>
            <a:ext cx="3008313" cy="4691063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5C43FF-6DDB-424A-8875-DF6B4237B65A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05177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690428-9499-4C18-B0AD-CB737C331640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02023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257175" y="304800"/>
            <a:ext cx="8610600" cy="533400"/>
          </a:xfrm>
          <a:prstGeom prst="rect">
            <a:avLst/>
          </a:prstGeom>
          <a:solidFill>
            <a:srgbClr val="CCCCCC">
              <a:alpha val="45097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sr-Latn-CS" sz="2100">
              <a:solidFill>
                <a:srgbClr val="330099"/>
              </a:solidFill>
            </a:endParaRP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274638"/>
            <a:ext cx="8001000" cy="6397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US" dirty="0" smtClean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2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257175" marR="0" lvl="0" indent="-257175" algn="l" defTabSz="6858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Tx/>
              <a:buFontTx/>
              <a:buChar char="•"/>
              <a:tabLst/>
              <a:defRPr/>
            </a:pPr>
            <a:r>
              <a: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rgbClr val="33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Click to edit Master text styles</a:t>
            </a:r>
          </a:p>
          <a:p>
            <a:pPr marL="257175" marR="0" lvl="1" indent="-257175" algn="l" defTabSz="6858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Tx/>
              <a:buFontTx/>
              <a:buChar char="•"/>
              <a:tabLst/>
              <a:defRPr/>
            </a:pPr>
            <a:r>
              <a: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rgbClr val="33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Second level</a:t>
            </a:r>
          </a:p>
          <a:p>
            <a:pPr marL="257175" marR="0" lvl="2" indent="-257175" algn="l" defTabSz="6858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Tx/>
              <a:buFontTx/>
              <a:buChar char="•"/>
              <a:tabLst/>
              <a:defRPr/>
            </a:pPr>
            <a:r>
              <a: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rgbClr val="33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Third level</a:t>
            </a:r>
          </a:p>
          <a:p>
            <a:pPr marL="257175" marR="0" lvl="3" indent="-257175" algn="l" defTabSz="6858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Tx/>
              <a:buFontTx/>
              <a:buChar char="•"/>
              <a:tabLst/>
              <a:defRPr/>
            </a:pPr>
            <a:r>
              <a: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rgbClr val="33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Fourth level</a:t>
            </a:r>
          </a:p>
          <a:p>
            <a:pPr marL="257175" marR="0" lvl="4" indent="-257175" algn="l" defTabSz="6858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Tx/>
              <a:buFontTx/>
              <a:buChar char="•"/>
              <a:tabLst/>
              <a:defRPr/>
            </a:pPr>
            <a:r>
              <a: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rgbClr val="33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Fifth level</a:t>
            </a:r>
            <a:endParaRPr kumimoji="0" lang="en-US" sz="1200" b="0" i="0" u="none" strike="noStrike" kern="0" cap="none" spc="0" normalizeH="0" baseline="0" noProof="0" dirty="0">
              <a:ln>
                <a:noFill/>
              </a:ln>
              <a:solidFill>
                <a:srgbClr val="330099"/>
              </a:solidFill>
              <a:effectLst/>
              <a:uLnTx/>
              <a:uFillTx/>
              <a:latin typeface="+mn-lt"/>
            </a:endParaRPr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553202"/>
            <a:ext cx="2133600" cy="168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750">
                <a:solidFill>
                  <a:srgbClr val="330099"/>
                </a:solidFill>
                <a:latin typeface="Tahoma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553202"/>
            <a:ext cx="2895600" cy="168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750">
                <a:solidFill>
                  <a:srgbClr val="330099"/>
                </a:solidFill>
                <a:latin typeface="Tahoma" charset="0"/>
              </a:defRPr>
            </a:lvl1pPr>
          </a:lstStyle>
          <a:p>
            <a:pPr>
              <a:defRPr/>
            </a:pPr>
            <a:r>
              <a:rPr lang="en-US" smtClean="0"/>
              <a:t>Serbia and Montenegro</a:t>
            </a:r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553202"/>
            <a:ext cx="2133600" cy="168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750">
                <a:solidFill>
                  <a:srgbClr val="330099"/>
                </a:solidFill>
                <a:latin typeface="Tahoma" charset="0"/>
              </a:defRPr>
            </a:lvl1pPr>
          </a:lstStyle>
          <a:p>
            <a:pPr>
              <a:defRPr/>
            </a:pPr>
            <a:fld id="{D2D420C2-06FB-4C05-B14D-A82AD40917F0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32" name="Line 8"/>
          <p:cNvSpPr>
            <a:spLocks noChangeShapeType="1"/>
          </p:cNvSpPr>
          <p:nvPr/>
        </p:nvSpPr>
        <p:spPr bwMode="auto">
          <a:xfrm>
            <a:off x="457200" y="304800"/>
            <a:ext cx="0" cy="533400"/>
          </a:xfrm>
          <a:prstGeom prst="line">
            <a:avLst/>
          </a:prstGeom>
          <a:noFill/>
          <a:ln w="444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74320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8" r:id="rId1"/>
    <p:sldLayoutId id="2147483739" r:id="rId2"/>
    <p:sldLayoutId id="2147483740" r:id="rId3"/>
    <p:sldLayoutId id="2147483741" r:id="rId4"/>
    <p:sldLayoutId id="2147483742" r:id="rId5"/>
    <p:sldLayoutId id="2147483743" r:id="rId6"/>
    <p:sldLayoutId id="2147483744" r:id="rId7"/>
    <p:sldLayoutId id="2147483745" r:id="rId8"/>
    <p:sldLayoutId id="2147483746" r:id="rId9"/>
    <p:sldLayoutId id="2147483747" r:id="rId10"/>
    <p:sldLayoutId id="2147483748" r:id="rId11"/>
  </p:sldLayoutIdLst>
  <p:timing>
    <p:tnLst>
      <p:par>
        <p:cTn id="1" dur="indefinite" restart="never" nodeType="tmRoot"/>
      </p:par>
    </p:tnLst>
  </p:timing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1800">
          <a:solidFill>
            <a:srgbClr val="330099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100">
          <a:solidFill>
            <a:srgbClr val="330099"/>
          </a:solidFill>
          <a:latin typeface="Tahoma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100">
          <a:solidFill>
            <a:srgbClr val="330099"/>
          </a:solidFill>
          <a:latin typeface="Tahoma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100">
          <a:solidFill>
            <a:srgbClr val="330099"/>
          </a:solidFill>
          <a:latin typeface="Tahoma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100">
          <a:solidFill>
            <a:srgbClr val="330099"/>
          </a:solidFill>
          <a:latin typeface="Tahoma" charset="0"/>
        </a:defRPr>
      </a:lvl5pPr>
      <a:lvl6pPr marL="342900" algn="l" rtl="0" eaLnBrk="1" fontAlgn="base" hangingPunct="1">
        <a:spcBef>
          <a:spcPct val="0"/>
        </a:spcBef>
        <a:spcAft>
          <a:spcPct val="0"/>
        </a:spcAft>
        <a:defRPr sz="2100">
          <a:solidFill>
            <a:srgbClr val="330099"/>
          </a:solidFill>
          <a:latin typeface="Tahoma" charset="0"/>
        </a:defRPr>
      </a:lvl6pPr>
      <a:lvl7pPr marL="685800" algn="l" rtl="0" eaLnBrk="1" fontAlgn="base" hangingPunct="1">
        <a:spcBef>
          <a:spcPct val="0"/>
        </a:spcBef>
        <a:spcAft>
          <a:spcPct val="0"/>
        </a:spcAft>
        <a:defRPr sz="2100">
          <a:solidFill>
            <a:srgbClr val="330099"/>
          </a:solidFill>
          <a:latin typeface="Tahoma" charset="0"/>
        </a:defRPr>
      </a:lvl7pPr>
      <a:lvl8pPr marL="1028700" algn="l" rtl="0" eaLnBrk="1" fontAlgn="base" hangingPunct="1">
        <a:spcBef>
          <a:spcPct val="0"/>
        </a:spcBef>
        <a:spcAft>
          <a:spcPct val="0"/>
        </a:spcAft>
        <a:defRPr sz="2100">
          <a:solidFill>
            <a:srgbClr val="330099"/>
          </a:solidFill>
          <a:latin typeface="Tahoma" charset="0"/>
        </a:defRPr>
      </a:lvl8pPr>
      <a:lvl9pPr marL="1371600" algn="l" rtl="0" eaLnBrk="1" fontAlgn="base" hangingPunct="1">
        <a:spcBef>
          <a:spcPct val="0"/>
        </a:spcBef>
        <a:spcAft>
          <a:spcPct val="0"/>
        </a:spcAft>
        <a:defRPr sz="2100">
          <a:solidFill>
            <a:srgbClr val="330099"/>
          </a:solidFill>
          <a:latin typeface="Tahoma" charset="0"/>
        </a:defRPr>
      </a:lvl9pPr>
    </p:titleStyle>
    <p:bodyStyle>
      <a:lvl1pPr marL="257175" marR="0" indent="-257175" algn="l" defTabSz="6858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lr>
          <a:srgbClr val="FF0000"/>
        </a:buClr>
        <a:buSzTx/>
        <a:buFontTx/>
        <a:buChar char="•"/>
        <a:tabLst/>
        <a:defRPr sz="1500">
          <a:solidFill>
            <a:srgbClr val="330099"/>
          </a:solidFill>
          <a:latin typeface="+mn-lt"/>
          <a:ea typeface="+mn-ea"/>
          <a:cs typeface="+mn-cs"/>
        </a:defRPr>
      </a:lvl1pPr>
      <a:lvl2pPr marL="557213" marR="0" indent="-214313" algn="l" defTabSz="6858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lr>
          <a:srgbClr val="FF0000"/>
        </a:buClr>
        <a:buSzTx/>
        <a:buFont typeface="Arial" charset="0"/>
        <a:buChar char="–"/>
        <a:tabLst/>
        <a:defRPr sz="1350">
          <a:solidFill>
            <a:srgbClr val="330099"/>
          </a:solidFill>
          <a:latin typeface="+mn-lt"/>
        </a:defRPr>
      </a:lvl2pPr>
      <a:lvl3pPr marL="857250" marR="0" indent="-171450" algn="l" defTabSz="6858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lr>
          <a:srgbClr val="FF0000"/>
        </a:buClr>
        <a:buSzTx/>
        <a:buFontTx/>
        <a:buChar char="•"/>
        <a:tabLst/>
        <a:defRPr sz="1200">
          <a:solidFill>
            <a:srgbClr val="330099"/>
          </a:solidFill>
          <a:latin typeface="+mn-lt"/>
        </a:defRPr>
      </a:lvl3pPr>
      <a:lvl4pPr marL="1200150" marR="0" indent="-171450" algn="l" defTabSz="6858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lr>
          <a:srgbClr val="FF0000"/>
        </a:buClr>
        <a:buSzTx/>
        <a:buFont typeface="Arial" charset="0"/>
        <a:buChar char="–"/>
        <a:tabLst/>
        <a:defRPr sz="1050">
          <a:solidFill>
            <a:srgbClr val="330099"/>
          </a:solidFill>
          <a:latin typeface="+mn-lt"/>
        </a:defRPr>
      </a:lvl4pPr>
      <a:lvl5pPr marL="1543050" marR="0" indent="-171450" algn="l" defTabSz="6858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lr>
          <a:srgbClr val="FF0000"/>
        </a:buClr>
        <a:buSzTx/>
        <a:buFont typeface="Arial" charset="0"/>
        <a:buChar char="»"/>
        <a:tabLst/>
        <a:defRPr sz="900">
          <a:solidFill>
            <a:srgbClr val="330099"/>
          </a:solidFill>
          <a:latin typeface="+mn-lt"/>
        </a:defRPr>
      </a:lvl5pPr>
      <a:lvl6pPr marL="1885950" indent="-171450" algn="l" rtl="0" eaLnBrk="1" fontAlgn="base" hangingPunct="1">
        <a:spcBef>
          <a:spcPct val="20000"/>
        </a:spcBef>
        <a:spcAft>
          <a:spcPct val="0"/>
        </a:spcAft>
        <a:buClr>
          <a:srgbClr val="FF0000"/>
        </a:buClr>
        <a:buFont typeface="Arial" charset="0"/>
        <a:buChar char="»"/>
        <a:defRPr sz="1200">
          <a:solidFill>
            <a:srgbClr val="330099"/>
          </a:solidFill>
          <a:latin typeface="+mn-lt"/>
        </a:defRPr>
      </a:lvl6pPr>
      <a:lvl7pPr marL="2228850" indent="-171450" algn="l" rtl="0" eaLnBrk="1" fontAlgn="base" hangingPunct="1">
        <a:spcBef>
          <a:spcPct val="20000"/>
        </a:spcBef>
        <a:spcAft>
          <a:spcPct val="0"/>
        </a:spcAft>
        <a:buClr>
          <a:srgbClr val="FF0000"/>
        </a:buClr>
        <a:buFont typeface="Arial" charset="0"/>
        <a:buChar char="»"/>
        <a:defRPr sz="1200">
          <a:solidFill>
            <a:srgbClr val="330099"/>
          </a:solidFill>
          <a:latin typeface="+mn-lt"/>
        </a:defRPr>
      </a:lvl7pPr>
      <a:lvl8pPr marL="2571750" indent="-171450" algn="l" rtl="0" eaLnBrk="1" fontAlgn="base" hangingPunct="1">
        <a:spcBef>
          <a:spcPct val="20000"/>
        </a:spcBef>
        <a:spcAft>
          <a:spcPct val="0"/>
        </a:spcAft>
        <a:buClr>
          <a:srgbClr val="FF0000"/>
        </a:buClr>
        <a:buFont typeface="Arial" charset="0"/>
        <a:buChar char="»"/>
        <a:defRPr sz="1200">
          <a:solidFill>
            <a:srgbClr val="330099"/>
          </a:solidFill>
          <a:latin typeface="+mn-lt"/>
        </a:defRPr>
      </a:lvl8pPr>
      <a:lvl9pPr marL="2914650" indent="-171450" algn="l" rtl="0" eaLnBrk="1" fontAlgn="base" hangingPunct="1">
        <a:spcBef>
          <a:spcPct val="20000"/>
        </a:spcBef>
        <a:spcAft>
          <a:spcPct val="0"/>
        </a:spcAft>
        <a:buClr>
          <a:srgbClr val="FF0000"/>
        </a:buClr>
        <a:buFont typeface="Arial" charset="0"/>
        <a:buChar char="»"/>
        <a:defRPr sz="1200">
          <a:solidFill>
            <a:srgbClr val="330099"/>
          </a:solidFill>
          <a:latin typeface="+mn-lt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3" Type="http://schemas.openxmlformats.org/officeDocument/2006/relationships/image" Target="file:///D:\ORT_knjiga\AncNumSys_files\egyp10.jpg" TargetMode="External"/><Relationship Id="rId18" Type="http://schemas.openxmlformats.org/officeDocument/2006/relationships/image" Target="../media/image10.png"/><Relationship Id="rId26" Type="http://schemas.openxmlformats.org/officeDocument/2006/relationships/image" Target="../media/image17.png"/><Relationship Id="rId3" Type="http://schemas.openxmlformats.org/officeDocument/2006/relationships/image" Target="file:///D:\ORT_knjiga\AncNumSys_files\egyp_million.jpg" TargetMode="External"/><Relationship Id="rId21" Type="http://schemas.openxmlformats.org/officeDocument/2006/relationships/image" Target="../media/image12.png"/><Relationship Id="rId34" Type="http://schemas.openxmlformats.org/officeDocument/2006/relationships/image" Target="../media/image25.png"/><Relationship Id="rId7" Type="http://schemas.openxmlformats.org/officeDocument/2006/relationships/image" Target="file:///D:\ORT_knjiga\AncNumSys_files\egyp10000.jpg" TargetMode="External"/><Relationship Id="rId12" Type="http://schemas.openxmlformats.org/officeDocument/2006/relationships/image" Target="../media/image7.jpeg"/><Relationship Id="rId17" Type="http://schemas.openxmlformats.org/officeDocument/2006/relationships/image" Target="file:///D:\ORT_knjiga\AncNumSys_files\bab1.gif" TargetMode="External"/><Relationship Id="rId25" Type="http://schemas.openxmlformats.org/officeDocument/2006/relationships/image" Target="../media/image16.png"/><Relationship Id="rId33" Type="http://schemas.openxmlformats.org/officeDocument/2006/relationships/image" Target="../media/image24.png"/><Relationship Id="rId2" Type="http://schemas.openxmlformats.org/officeDocument/2006/relationships/image" Target="../media/image2.jpeg"/><Relationship Id="rId16" Type="http://schemas.openxmlformats.org/officeDocument/2006/relationships/image" Target="../media/image9.png"/><Relationship Id="rId20" Type="http://schemas.openxmlformats.org/officeDocument/2006/relationships/image" Target="../media/image11.png"/><Relationship Id="rId29" Type="http://schemas.openxmlformats.org/officeDocument/2006/relationships/image" Target="../media/image2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11" Type="http://schemas.openxmlformats.org/officeDocument/2006/relationships/image" Target="file:///D:\ORT_knjiga\AncNumSys_files\egyp100.jpg" TargetMode="External"/><Relationship Id="rId24" Type="http://schemas.openxmlformats.org/officeDocument/2006/relationships/image" Target="../media/image15.png"/><Relationship Id="rId32" Type="http://schemas.openxmlformats.org/officeDocument/2006/relationships/image" Target="../media/image23.png"/><Relationship Id="rId5" Type="http://schemas.openxmlformats.org/officeDocument/2006/relationships/image" Target="file:///D:\ORT_knjiga\AncNumSys_files\egyp100000.jpg" TargetMode="External"/><Relationship Id="rId15" Type="http://schemas.openxmlformats.org/officeDocument/2006/relationships/image" Target="file:///D:\ORT_knjiga\AncNumSys_files\egyp1.jpg" TargetMode="External"/><Relationship Id="rId23" Type="http://schemas.openxmlformats.org/officeDocument/2006/relationships/image" Target="../media/image14.png"/><Relationship Id="rId28" Type="http://schemas.openxmlformats.org/officeDocument/2006/relationships/image" Target="../media/image19.png"/><Relationship Id="rId10" Type="http://schemas.openxmlformats.org/officeDocument/2006/relationships/image" Target="../media/image6.jpeg"/><Relationship Id="rId19" Type="http://schemas.openxmlformats.org/officeDocument/2006/relationships/image" Target="file:///D:\ORT_knjiga\AncNumSys_files\bab10.gif" TargetMode="External"/><Relationship Id="rId31" Type="http://schemas.openxmlformats.org/officeDocument/2006/relationships/image" Target="../media/image22.png"/><Relationship Id="rId4" Type="http://schemas.openxmlformats.org/officeDocument/2006/relationships/image" Target="../media/image3.jpeg"/><Relationship Id="rId9" Type="http://schemas.openxmlformats.org/officeDocument/2006/relationships/image" Target="file:///D:\ORT_knjiga\AncNumSys_files\egyp1000.jpg" TargetMode="External"/><Relationship Id="rId14" Type="http://schemas.openxmlformats.org/officeDocument/2006/relationships/image" Target="../media/image8.jpeg"/><Relationship Id="rId22" Type="http://schemas.openxmlformats.org/officeDocument/2006/relationships/image" Target="../media/image13.png"/><Relationship Id="rId27" Type="http://schemas.openxmlformats.org/officeDocument/2006/relationships/image" Target="../media/image18.png"/><Relationship Id="rId30" Type="http://schemas.openxmlformats.org/officeDocument/2006/relationships/image" Target="../media/image21.png"/><Relationship Id="rId8" Type="http://schemas.openxmlformats.org/officeDocument/2006/relationships/image" Target="../media/image5.jpe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8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27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26.wm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29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32.wmf"/><Relationship Id="rId3" Type="http://schemas.openxmlformats.org/officeDocument/2006/relationships/oleObject" Target="../embeddings/oleObject5.bin"/><Relationship Id="rId7" Type="http://schemas.openxmlformats.org/officeDocument/2006/relationships/oleObject" Target="../embeddings/oleObject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31.wmf"/><Relationship Id="rId5" Type="http://schemas.openxmlformats.org/officeDocument/2006/relationships/oleObject" Target="../embeddings/oleObject6.bin"/><Relationship Id="rId10" Type="http://schemas.openxmlformats.org/officeDocument/2006/relationships/image" Target="../media/image33.wmf"/><Relationship Id="rId4" Type="http://schemas.openxmlformats.org/officeDocument/2006/relationships/image" Target="../media/image30.wmf"/><Relationship Id="rId9" Type="http://schemas.openxmlformats.org/officeDocument/2006/relationships/oleObject" Target="../embeddings/oleObject8.bin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36.wmf"/><Relationship Id="rId3" Type="http://schemas.openxmlformats.org/officeDocument/2006/relationships/oleObject" Target="../embeddings/oleObject9.bin"/><Relationship Id="rId7" Type="http://schemas.openxmlformats.org/officeDocument/2006/relationships/oleObject" Target="../embeddings/oleObject1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35.wmf"/><Relationship Id="rId5" Type="http://schemas.openxmlformats.org/officeDocument/2006/relationships/oleObject" Target="../embeddings/oleObject10.bin"/><Relationship Id="rId10" Type="http://schemas.openxmlformats.org/officeDocument/2006/relationships/image" Target="../media/image37.wmf"/><Relationship Id="rId4" Type="http://schemas.openxmlformats.org/officeDocument/2006/relationships/image" Target="../media/image34.wmf"/><Relationship Id="rId9" Type="http://schemas.openxmlformats.org/officeDocument/2006/relationships/oleObject" Target="../embeddings/oleObject12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4" Type="http://schemas.openxmlformats.org/officeDocument/2006/relationships/image" Target="../media/image38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r-Latn-RS" smtClean="0"/>
              <a:t>RAČUNARSKA TEHNIKA </a:t>
            </a:r>
            <a:br>
              <a:rPr lang="sr-Latn-RS" smtClean="0"/>
            </a:br>
            <a:r>
              <a:rPr lang="sr-Latn-RS" smtClean="0"/>
              <a:t>Aritmetičke osnove računara</a:t>
            </a:r>
            <a:endParaRPr lang="sr-Latn-R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r-Latn-RS" b="1" smtClean="0"/>
              <a:t>Predavanje 1:</a:t>
            </a:r>
            <a:r>
              <a:rPr lang="sr-Latn-RS" smtClean="0"/>
              <a:t> Brojni sistemi i prevođenje brojeva</a:t>
            </a:r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4268820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/>
              <a:t>Pitanja za proveru znanja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RS" dirty="0" smtClean="0"/>
              <a:t>Definicija i osobine nepozicionih brojnih sistema</a:t>
            </a:r>
          </a:p>
          <a:p>
            <a:endParaRPr lang="sr-Latn-RS" dirty="0" smtClean="0"/>
          </a:p>
          <a:p>
            <a:r>
              <a:rPr lang="sr-Latn-RS" dirty="0" smtClean="0"/>
              <a:t>Definicija i osobine pozicionih brojnih sistema</a:t>
            </a:r>
          </a:p>
          <a:p>
            <a:endParaRPr lang="sr-Latn-RS" dirty="0" smtClean="0"/>
          </a:p>
          <a:p>
            <a:r>
              <a:rPr lang="sr-Latn-RS" dirty="0" smtClean="0"/>
              <a:t>Prevođenje brojeva iz brojnog sistema sa osnovom N</a:t>
            </a:r>
            <a:r>
              <a:rPr lang="sr-Latn-RS" baseline="-25000" dirty="0" smtClean="0"/>
              <a:t>1</a:t>
            </a:r>
            <a:r>
              <a:rPr lang="sr-Latn-RS" dirty="0" smtClean="0"/>
              <a:t> u brojni sistem sa osnovom N</a:t>
            </a:r>
            <a:r>
              <a:rPr lang="sr-Latn-RS" baseline="-25000" dirty="0" smtClean="0"/>
              <a:t>2</a:t>
            </a:r>
            <a:r>
              <a:rPr lang="sr-Latn-RS" dirty="0" smtClean="0"/>
              <a:t> kada je N</a:t>
            </a:r>
            <a:r>
              <a:rPr lang="sr-Latn-RS" baseline="-25000" dirty="0" smtClean="0"/>
              <a:t>1</a:t>
            </a:r>
            <a:r>
              <a:rPr lang="sr-Latn-RS" dirty="0" smtClean="0"/>
              <a:t>&gt;N</a:t>
            </a:r>
            <a:r>
              <a:rPr lang="sr-Latn-RS" baseline="-25000" dirty="0" smtClean="0"/>
              <a:t>2</a:t>
            </a:r>
            <a:endParaRPr lang="sr-Latn-RS" dirty="0" smtClean="0"/>
          </a:p>
          <a:p>
            <a:endParaRPr lang="sr-Latn-RS" dirty="0" smtClean="0"/>
          </a:p>
          <a:p>
            <a:r>
              <a:rPr lang="sr-Latn-RS" dirty="0" smtClean="0"/>
              <a:t>Prevođenje brojeva iz brojnog sistema sa osnovom N</a:t>
            </a:r>
            <a:r>
              <a:rPr lang="sr-Latn-RS" baseline="-25000" dirty="0" smtClean="0"/>
              <a:t>1</a:t>
            </a:r>
            <a:r>
              <a:rPr lang="sr-Latn-RS" dirty="0" smtClean="0"/>
              <a:t> u brojni sistem sa osnovom N</a:t>
            </a:r>
            <a:r>
              <a:rPr lang="sr-Latn-RS" baseline="-25000" dirty="0" smtClean="0"/>
              <a:t>2</a:t>
            </a:r>
            <a:r>
              <a:rPr lang="sr-Latn-RS" dirty="0" smtClean="0"/>
              <a:t> kada je N</a:t>
            </a:r>
            <a:r>
              <a:rPr lang="sr-Latn-RS" baseline="-25000" dirty="0" smtClean="0"/>
              <a:t>1</a:t>
            </a:r>
            <a:r>
              <a:rPr lang="sr-Latn-RS" dirty="0" smtClean="0"/>
              <a:t>&lt;N</a:t>
            </a:r>
            <a:r>
              <a:rPr lang="sr-Latn-RS" baseline="-25000" dirty="0" smtClean="0"/>
              <a:t>2</a:t>
            </a:r>
            <a:r>
              <a:rPr lang="sr-Latn-RS" dirty="0" smtClean="0"/>
              <a:t>, prevođenje celobrojnog dela broja</a:t>
            </a:r>
          </a:p>
          <a:p>
            <a:endParaRPr lang="sr-Latn-RS" dirty="0" smtClean="0"/>
          </a:p>
          <a:p>
            <a:r>
              <a:rPr lang="sr-Latn-RS" dirty="0" smtClean="0"/>
              <a:t>Prevođenje brojeva iz brojnog sistema sa osnovom N</a:t>
            </a:r>
            <a:r>
              <a:rPr lang="sr-Latn-RS" baseline="-25000" dirty="0" smtClean="0"/>
              <a:t>1</a:t>
            </a:r>
            <a:r>
              <a:rPr lang="sr-Latn-RS" dirty="0" smtClean="0"/>
              <a:t> u brojni sistem sa osnovom N</a:t>
            </a:r>
            <a:r>
              <a:rPr lang="sr-Latn-RS" baseline="-25000" dirty="0" smtClean="0"/>
              <a:t>2</a:t>
            </a:r>
            <a:r>
              <a:rPr lang="sr-Latn-RS" dirty="0" smtClean="0"/>
              <a:t> kada je N</a:t>
            </a:r>
            <a:r>
              <a:rPr lang="sr-Latn-RS" baseline="-25000" dirty="0" smtClean="0"/>
              <a:t>1</a:t>
            </a:r>
            <a:r>
              <a:rPr lang="sr-Latn-RS" dirty="0" smtClean="0"/>
              <a:t>&lt;N</a:t>
            </a:r>
            <a:r>
              <a:rPr lang="sr-Latn-RS" baseline="-25000" dirty="0" smtClean="0"/>
              <a:t>2</a:t>
            </a:r>
            <a:r>
              <a:rPr lang="sr-Latn-RS" dirty="0" smtClean="0"/>
              <a:t>, prevođenje razlomljenog dela broja</a:t>
            </a:r>
          </a:p>
          <a:p>
            <a:endParaRPr lang="sr-Latn-RS" dirty="0" smtClean="0"/>
          </a:p>
          <a:p>
            <a:r>
              <a:rPr lang="sr-Latn-RS" dirty="0" smtClean="0"/>
              <a:t>Prevođenje brojeva deljenjem na klase</a:t>
            </a:r>
            <a:endParaRPr lang="sr-Latn-R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6DB1FE50-2223-4EBA-97FA-364FD51D1B49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87985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UVOD - </a:t>
            </a:r>
            <a:r>
              <a:rPr lang="en-US" err="1"/>
              <a:t>Brojni</a:t>
            </a:r>
            <a:r>
              <a:rPr lang="en-US"/>
              <a:t> </a:t>
            </a:r>
            <a:r>
              <a:rPr lang="en-US" err="1"/>
              <a:t>sistemi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Svaka civilizacija je imala svoj jedinstveni način za označavanje količine, brojanje i računanje</a:t>
            </a:r>
            <a:endParaRPr lang="en-GB" dirty="0"/>
          </a:p>
          <a:p>
            <a:endParaRPr lang="en-US" dirty="0"/>
          </a:p>
          <a:p>
            <a:endParaRPr lang="en-US" dirty="0"/>
          </a:p>
          <a:p>
            <a:endParaRPr lang="en-US" dirty="0" smtClean="0"/>
          </a:p>
          <a:p>
            <a:r>
              <a:rPr lang="sr-Latn-RS" dirty="0" smtClean="0"/>
              <a:t>Brojni sistem</a:t>
            </a:r>
          </a:p>
          <a:p>
            <a:pPr lvl="1"/>
            <a:r>
              <a:rPr lang="sr-Latn-RS" dirty="0" smtClean="0"/>
              <a:t>Skup pravila formulisanih u cilju izražavanja kvantitativnih svojstava objekta</a:t>
            </a:r>
          </a:p>
          <a:p>
            <a:pPr lvl="1"/>
            <a:endParaRPr lang="sr-Latn-RS" dirty="0" smtClean="0"/>
          </a:p>
          <a:p>
            <a:r>
              <a:rPr lang="sr-Latn-RS" dirty="0" smtClean="0"/>
              <a:t>Broj</a:t>
            </a:r>
          </a:p>
          <a:p>
            <a:pPr lvl="1"/>
            <a:r>
              <a:rPr lang="sr-Latn-RS" dirty="0" smtClean="0"/>
              <a:t>Skup cifara koji predstavljaju vrednost. </a:t>
            </a:r>
          </a:p>
          <a:p>
            <a:pPr lvl="2"/>
            <a:endParaRPr lang="sr-Latn-RS" dirty="0" smtClean="0"/>
          </a:p>
          <a:p>
            <a:r>
              <a:rPr lang="sr-Latn-RS" dirty="0" smtClean="0"/>
              <a:t>Podela brojnih sistema</a:t>
            </a:r>
          </a:p>
          <a:p>
            <a:pPr lvl="1"/>
            <a:r>
              <a:rPr lang="sr-Latn-RS" dirty="0" smtClean="0"/>
              <a:t>Zasnovana na odnosu cifre i njenog mesta u zapisu broja</a:t>
            </a:r>
          </a:p>
          <a:p>
            <a:pPr lvl="1"/>
            <a:endParaRPr lang="en-US" dirty="0"/>
          </a:p>
          <a:p>
            <a:pPr marL="342900" lvl="1" indent="0">
              <a:buNone/>
            </a:pPr>
            <a:r>
              <a:rPr lang="en-US" dirty="0" smtClean="0">
                <a:solidFill>
                  <a:srgbClr val="FF0000"/>
                </a:solidFill>
              </a:rPr>
              <a:t>1)</a:t>
            </a:r>
            <a:r>
              <a:rPr lang="en-US" dirty="0" smtClean="0"/>
              <a:t> </a:t>
            </a:r>
            <a:r>
              <a:rPr lang="sr-Latn-RS" dirty="0" err="1" smtClean="0"/>
              <a:t>Nepozicioni</a:t>
            </a:r>
            <a:r>
              <a:rPr lang="sr-Latn-RS" dirty="0" smtClean="0"/>
              <a:t> </a:t>
            </a:r>
            <a:r>
              <a:rPr lang="sr-Latn-RS" dirty="0"/>
              <a:t>brojni sistemi</a:t>
            </a:r>
            <a:endParaRPr lang="en-US" dirty="0"/>
          </a:p>
          <a:p>
            <a:pPr lvl="2"/>
            <a:r>
              <a:rPr lang="en-US" dirty="0"/>
              <a:t>H</a:t>
            </a:r>
            <a:r>
              <a:rPr lang="sr-Latn-RS" dirty="0" err="1"/>
              <a:t>ronološki</a:t>
            </a:r>
            <a:r>
              <a:rPr lang="sr-Latn-RS" dirty="0"/>
              <a:t> stariji, simboli koji označavaju cifre imaju istu vrednost bilo gde u zapisu </a:t>
            </a:r>
            <a:r>
              <a:rPr lang="sr-Latn-RS" dirty="0" smtClean="0"/>
              <a:t>broja</a:t>
            </a:r>
            <a:endParaRPr lang="en-US" dirty="0" smtClean="0"/>
          </a:p>
          <a:p>
            <a:pPr lvl="2"/>
            <a:endParaRPr lang="sr-Latn-RS" dirty="0"/>
          </a:p>
          <a:p>
            <a:pPr marL="342900" lvl="1" indent="0">
              <a:buNone/>
            </a:pPr>
            <a:r>
              <a:rPr lang="en-US" dirty="0" smtClean="0">
                <a:solidFill>
                  <a:srgbClr val="FF0000"/>
                </a:solidFill>
              </a:rPr>
              <a:t>2)</a:t>
            </a:r>
            <a:r>
              <a:rPr lang="en-US" dirty="0" smtClean="0"/>
              <a:t> </a:t>
            </a:r>
            <a:r>
              <a:rPr lang="sr-Latn-RS" dirty="0" err="1" smtClean="0"/>
              <a:t>Pozicioni</a:t>
            </a:r>
            <a:r>
              <a:rPr lang="sr-Latn-RS" dirty="0" smtClean="0"/>
              <a:t> </a:t>
            </a:r>
            <a:r>
              <a:rPr lang="sr-Latn-RS" dirty="0"/>
              <a:t>brojni sistemi</a:t>
            </a:r>
            <a:endParaRPr lang="en-US" dirty="0"/>
          </a:p>
          <a:p>
            <a:pPr lvl="2"/>
            <a:r>
              <a:rPr lang="en-US" dirty="0"/>
              <a:t>V</a:t>
            </a:r>
            <a:r>
              <a:rPr lang="sr-Latn-RS" dirty="0" err="1"/>
              <a:t>rednost</a:t>
            </a:r>
            <a:r>
              <a:rPr lang="sr-Latn-RS" dirty="0"/>
              <a:t> cifre zavisi od mesta u zapisu brojne </a:t>
            </a:r>
            <a:r>
              <a:rPr lang="sr-Latn-RS" dirty="0" smtClean="0"/>
              <a:t>vrednosti</a:t>
            </a:r>
            <a:endParaRPr lang="sr-Latn-R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6DB1FE50-2223-4EBA-97FA-364FD51D1B49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  <p:pic>
        <p:nvPicPr>
          <p:cNvPr id="5" name="Picture 24" descr="tally.gif (5644 bytes)"/>
          <p:cNvPicPr>
            <a:picLocks noChangeAspect="1" noChangeArrowheads="1"/>
          </p:cNvPicPr>
          <p:nvPr/>
        </p:nvPicPr>
        <p:blipFill>
          <a:blip r:embed="rId2">
            <a:lum bright="12000"/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60146" y="1763483"/>
            <a:ext cx="3517106" cy="438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278428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UVOD - Nepozicioni brojni sistemi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50830"/>
            <a:ext cx="3476445" cy="4525963"/>
          </a:xfrm>
        </p:spPr>
        <p:txBody>
          <a:bodyPr/>
          <a:lstStyle/>
          <a:p>
            <a:r>
              <a:rPr lang="sr-Latn-CS"/>
              <a:t>Egipatski brojni sistem</a:t>
            </a:r>
            <a:endParaRPr lang="en-US"/>
          </a:p>
          <a:p>
            <a:pPr marL="0" indent="0">
              <a:buNone/>
            </a:pPr>
            <a:r>
              <a:rPr lang="en-US"/>
              <a:t>	</a:t>
            </a:r>
          </a:p>
          <a:p>
            <a:pPr marL="0" indent="0">
              <a:buNone/>
            </a:pPr>
            <a:endParaRPr lang="en-US" smtClean="0"/>
          </a:p>
          <a:p>
            <a:pPr marL="0" indent="0">
              <a:buNone/>
            </a:pPr>
            <a:endParaRPr lang="en-US"/>
          </a:p>
          <a:p>
            <a:endParaRPr lang="en-US"/>
          </a:p>
          <a:p>
            <a:endParaRPr lang="en-US" smtClean="0"/>
          </a:p>
          <a:p>
            <a:r>
              <a:rPr lang="pl-PL" smtClean="0"/>
              <a:t>Vavilonski brojni system</a:t>
            </a:r>
            <a:endParaRPr lang="en-US" smtClean="0"/>
          </a:p>
          <a:p>
            <a:pPr marL="0" indent="0">
              <a:buNone/>
            </a:pPr>
            <a:r>
              <a:rPr lang="en-US"/>
              <a:t>	</a:t>
            </a:r>
          </a:p>
          <a:p>
            <a:endParaRPr lang="en-US"/>
          </a:p>
          <a:p>
            <a:endParaRPr lang="en-US"/>
          </a:p>
          <a:p>
            <a:endParaRPr lang="en-US" smtClean="0"/>
          </a:p>
          <a:p>
            <a:r>
              <a:rPr lang="pl-PL" smtClean="0"/>
              <a:t>Rimski </a:t>
            </a:r>
            <a:r>
              <a:rPr lang="pl-PL"/>
              <a:t>brojni sistem</a:t>
            </a:r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6DB1FE50-2223-4EBA-97FA-364FD51D1B49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  <p:graphicFrame>
        <p:nvGraphicFramePr>
          <p:cNvPr id="5" name="Group 79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50479742"/>
              </p:ext>
            </p:extLst>
          </p:nvPr>
        </p:nvGraphicFramePr>
        <p:xfrm>
          <a:off x="1145813" y="1823409"/>
          <a:ext cx="5348290" cy="876300"/>
        </p:xfrm>
        <a:graphic>
          <a:graphicData uri="http://schemas.openxmlformats.org/drawingml/2006/table">
            <a:tbl>
              <a:tblPr/>
              <a:tblGrid>
                <a:gridCol w="73384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5920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5920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5920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5920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5920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59207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659207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260094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RS" sz="9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RomanItalic" charset="0"/>
                        </a:rPr>
                        <a:t>Simbol</a:t>
                      </a:r>
                      <a:endParaRPr kumimoji="0" lang="sr-Latn-RS" sz="900" b="1" i="0" u="none" strike="noStrike" cap="none" normalizeH="0" baseline="0" noProof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580" marR="68580" marT="34312" marB="34312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3pPr>
                      <a:lvl4pPr marL="133350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4pPr>
                      <a:lvl5pPr marL="175260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5pPr>
                      <a:lvl6pPr marL="2209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6pPr>
                      <a:lvl7pPr marL="26670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7pPr>
                      <a:lvl8pPr marL="3124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8pPr>
                      <a:lvl9pPr marL="3581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9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Siemens Sans" pitchFamily="2" charset="0"/>
                      </a:endParaRPr>
                    </a:p>
                  </a:txBody>
                  <a:tcPr marL="68580" marR="68580" marT="34312" marB="343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3pPr>
                      <a:lvl4pPr marL="133350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4pPr>
                      <a:lvl5pPr marL="175260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5pPr>
                      <a:lvl6pPr marL="2209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6pPr>
                      <a:lvl7pPr marL="26670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7pPr>
                      <a:lvl8pPr marL="3124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8pPr>
                      <a:lvl9pPr marL="3581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9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Siemens Sans" pitchFamily="2" charset="0"/>
                      </a:endParaRPr>
                    </a:p>
                  </a:txBody>
                  <a:tcPr marL="68580" marR="68580" marT="34312" marB="343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3pPr>
                      <a:lvl4pPr marL="133350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4pPr>
                      <a:lvl5pPr marL="175260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5pPr>
                      <a:lvl6pPr marL="2209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6pPr>
                      <a:lvl7pPr marL="26670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7pPr>
                      <a:lvl8pPr marL="3124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8pPr>
                      <a:lvl9pPr marL="3581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9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Siemens Sans" pitchFamily="2" charset="0"/>
                      </a:endParaRPr>
                    </a:p>
                  </a:txBody>
                  <a:tcPr marL="68580" marR="68580" marT="34312" marB="343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3pPr>
                      <a:lvl4pPr marL="133350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4pPr>
                      <a:lvl5pPr marL="175260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5pPr>
                      <a:lvl6pPr marL="2209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6pPr>
                      <a:lvl7pPr marL="26670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7pPr>
                      <a:lvl8pPr marL="3124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8pPr>
                      <a:lvl9pPr marL="3581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9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Siemens Sans" pitchFamily="2" charset="0"/>
                      </a:endParaRPr>
                    </a:p>
                  </a:txBody>
                  <a:tcPr marL="68580" marR="68580" marT="34312" marB="343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3pPr>
                      <a:lvl4pPr marL="133350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4pPr>
                      <a:lvl5pPr marL="175260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5pPr>
                      <a:lvl6pPr marL="2209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6pPr>
                      <a:lvl7pPr marL="26670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7pPr>
                      <a:lvl8pPr marL="3124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8pPr>
                      <a:lvl9pPr marL="3581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9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Siemens Sans" pitchFamily="2" charset="0"/>
                      </a:endParaRPr>
                    </a:p>
                  </a:txBody>
                  <a:tcPr marL="68580" marR="68580" marT="34312" marB="343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3pPr>
                      <a:lvl4pPr marL="133350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4pPr>
                      <a:lvl5pPr marL="175260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5pPr>
                      <a:lvl6pPr marL="2209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6pPr>
                      <a:lvl7pPr marL="26670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7pPr>
                      <a:lvl8pPr marL="3124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8pPr>
                      <a:lvl9pPr marL="3581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9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Siemens Sans" pitchFamily="2" charset="0"/>
                      </a:endParaRPr>
                    </a:p>
                  </a:txBody>
                  <a:tcPr marL="68580" marR="68580" marT="34312" marB="343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3pPr>
                      <a:lvl4pPr marL="133350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4pPr>
                      <a:lvl5pPr marL="175260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5pPr>
                      <a:lvl6pPr marL="2209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6pPr>
                      <a:lvl7pPr marL="26670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7pPr>
                      <a:lvl8pPr marL="3124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8pPr>
                      <a:lvl9pPr marL="3581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9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Siemens Sans" pitchFamily="2" charset="0"/>
                      </a:endParaRPr>
                    </a:p>
                  </a:txBody>
                  <a:tcPr marL="68580" marR="68580" marT="34312" marB="343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761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RS" sz="9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RomanItalic" charset="0"/>
                        </a:rPr>
                        <a:t>Naziv</a:t>
                      </a:r>
                      <a:endParaRPr kumimoji="0" lang="sr-Latn-RS" sz="900" b="1" i="0" u="none" strike="noStrike" cap="none" normalizeH="0" baseline="0" noProof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580" marR="68580" marT="34312" marB="34312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RS" sz="900" b="0" i="0" u="none" strike="noStrike" cap="none" normalizeH="0" baseline="0" noProof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Roman" charset="0"/>
                        </a:rPr>
                        <a:t>Začuđeni čovek</a:t>
                      </a:r>
                      <a:endParaRPr kumimoji="0" lang="sr-Latn-RS" sz="900" b="0" i="0" u="none" strike="noStrike" cap="none" normalizeH="0" baseline="0" noProof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580" marR="68580" marT="34312" marB="343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RS" sz="900" b="0" i="0" u="none" strike="noStrike" cap="none" normalizeH="0" baseline="0" noProof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Roman" charset="0"/>
                        </a:rPr>
                        <a:t>Žaba</a:t>
                      </a:r>
                      <a:endParaRPr kumimoji="0" lang="sr-Latn-RS" sz="900" b="0" i="0" u="none" strike="noStrike" cap="none" normalizeH="0" baseline="0" noProof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580" marR="68580" marT="34312" marB="343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RS" sz="900" b="0" i="0" u="none" strike="noStrike" cap="none" normalizeH="0" baseline="0" noProof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Roman" charset="0"/>
                        </a:rPr>
                        <a:t>Kažiprst</a:t>
                      </a:r>
                      <a:endParaRPr kumimoji="0" lang="sr-Latn-RS" sz="900" b="0" i="0" u="none" strike="noStrike" cap="none" normalizeH="0" baseline="0" noProof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580" marR="68580" marT="34312" marB="343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Roman" charset="0"/>
                        </a:rPr>
                        <a:t>Lot</a:t>
                      </a:r>
                      <a:r>
                        <a:rPr kumimoji="0" lang="sr-Latn-C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o</a:t>
                      </a:r>
                      <a:r>
                        <a:rPr kumimoji="0" lang="sr-Latn-RS" sz="900" b="0" i="0" u="none" strike="noStrike" cap="none" normalizeH="0" baseline="0" noProof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Roman" charset="0"/>
                        </a:rPr>
                        <a:t>sov cvet</a:t>
                      </a:r>
                      <a:endParaRPr kumimoji="0" lang="sr-Latn-RS" sz="900" b="0" i="0" u="none" strike="noStrike" cap="none" normalizeH="0" baseline="0" noProof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580" marR="68580" marT="34312" marB="343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RS" sz="900" b="0" i="0" u="none" strike="noStrike" cap="none" normalizeH="0" baseline="0" noProof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Roman" charset="0"/>
                        </a:rPr>
                        <a:t>Papirus</a:t>
                      </a:r>
                      <a:endParaRPr kumimoji="0" lang="sr-Latn-RS" sz="900" b="0" i="0" u="none" strike="noStrike" cap="none" normalizeH="0" baseline="0" noProof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580" marR="68580" marT="34312" marB="343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RS" sz="900" b="0" i="0" u="none" strike="noStrike" cap="none" normalizeH="0" baseline="0" noProof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Roman" charset="0"/>
                        </a:rPr>
                        <a:t>Kopito</a:t>
                      </a:r>
                      <a:endParaRPr kumimoji="0" lang="sr-Latn-RS" sz="900" b="0" i="0" u="none" strike="noStrike" cap="none" normalizeH="0" baseline="0" noProof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580" marR="68580" marT="34312" marB="343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RS" sz="900" b="0" i="0" u="none" strike="noStrike" cap="none" normalizeH="0" baseline="0" noProof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Roman" charset="0"/>
                        </a:rPr>
                        <a:t>Štap</a:t>
                      </a:r>
                      <a:endParaRPr kumimoji="0" lang="sr-Latn-RS" sz="900" b="0" i="0" u="none" strike="noStrike" cap="none" normalizeH="0" baseline="0" noProof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580" marR="68580" marT="34312" marB="343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48591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RS" sz="9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RomanItalic" charset="0"/>
                        </a:rPr>
                        <a:t>Vrednost</a:t>
                      </a:r>
                      <a:endParaRPr kumimoji="0" lang="sr-Latn-RS" sz="900" b="1" i="0" u="none" strike="noStrike" cap="none" normalizeH="0" baseline="0" noProof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580" marR="68580" marT="34312" marB="34312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RomanItalic" charset="0"/>
                        </a:rPr>
                        <a:t>1 000 000</a:t>
                      </a:r>
                      <a:endParaRPr kumimoji="0" lang="en-US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580" marR="68580" marT="34312" marB="343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RomanItalic" charset="0"/>
                        </a:rPr>
                        <a:t>100 000</a:t>
                      </a:r>
                      <a:endParaRPr kumimoji="0" lang="en-US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580" marR="68580" marT="34312" marB="343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RomanItalic" charset="0"/>
                        </a:rPr>
                        <a:t>10 000</a:t>
                      </a:r>
                      <a:endParaRPr kumimoji="0" lang="en-US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580" marR="68580" marT="34312" marB="343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RomanItalic" charset="0"/>
                        </a:rPr>
                        <a:t>1000</a:t>
                      </a:r>
                      <a:endParaRPr kumimoji="0" lang="en-US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580" marR="68580" marT="34312" marB="343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RomanItalic" charset="0"/>
                        </a:rPr>
                        <a:t>100</a:t>
                      </a:r>
                      <a:endParaRPr kumimoji="0" lang="en-US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580" marR="68580" marT="34312" marB="343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RomanItalic" charset="0"/>
                        </a:rPr>
                        <a:t>10</a:t>
                      </a:r>
                      <a:endParaRPr kumimoji="0" lang="en-US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580" marR="68580" marT="34312" marB="343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RomanItalic" charset="0"/>
                        </a:rPr>
                        <a:t>1</a:t>
                      </a:r>
                      <a:endParaRPr kumimoji="0" lang="en-US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580" marR="68580" marT="34312" marB="343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pic>
        <p:nvPicPr>
          <p:cNvPr id="6" name="Picture 184" descr="D:\ORT_knjiga\AncNumSys_files\egyp_million.jpg"/>
          <p:cNvPicPr>
            <a:picLocks noChangeAspect="1" noChangeArrowheads="1"/>
          </p:cNvPicPr>
          <p:nvPr/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2960" y="1881151"/>
            <a:ext cx="107156" cy="1357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183" descr="D:\ORT_knjiga\AncNumSys_files\egyp100000.jpg"/>
          <p:cNvPicPr>
            <a:picLocks noChangeAspect="1" noChangeArrowheads="1"/>
          </p:cNvPicPr>
          <p:nvPr/>
        </p:nvPicPr>
        <p:blipFill>
          <a:blip r:embed="rId4" r:link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31855" y="1888295"/>
            <a:ext cx="100013" cy="142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182" descr="D:\ORT_knjiga\AncNumSys_files\egyp10000.jpg"/>
          <p:cNvPicPr>
            <a:picLocks noChangeAspect="1" noChangeArrowheads="1"/>
          </p:cNvPicPr>
          <p:nvPr/>
        </p:nvPicPr>
        <p:blipFill>
          <a:blip r:embed="rId6" r:link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43836" y="1874007"/>
            <a:ext cx="64294" cy="157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181" descr="D:\ORT_knjiga\AncNumSys_files\egyp1000.jpg"/>
          <p:cNvPicPr>
            <a:picLocks noChangeAspect="1" noChangeArrowheads="1"/>
          </p:cNvPicPr>
          <p:nvPr/>
        </p:nvPicPr>
        <p:blipFill>
          <a:blip r:embed="rId8" r:link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29873" y="1877579"/>
            <a:ext cx="100013" cy="142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180" descr="D:\ORT_knjiga\AncNumSys_files\egyp100.jpg"/>
          <p:cNvPicPr>
            <a:picLocks noChangeAspect="1" noChangeArrowheads="1"/>
          </p:cNvPicPr>
          <p:nvPr/>
        </p:nvPicPr>
        <p:blipFill>
          <a:blip r:embed="rId10" r:link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21626" y="1889962"/>
            <a:ext cx="92869" cy="1357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179" descr="D:\ORT_knjiga\AncNumSys_files\egyp10.jpg"/>
          <p:cNvPicPr>
            <a:picLocks noChangeAspect="1" noChangeArrowheads="1"/>
          </p:cNvPicPr>
          <p:nvPr/>
        </p:nvPicPr>
        <p:blipFill>
          <a:blip r:embed="rId12" r:link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58610" y="1902582"/>
            <a:ext cx="107156" cy="100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Picture 178" descr="D:\ORT_knjiga\AncNumSys_files\egyp1.jpg"/>
          <p:cNvPicPr>
            <a:picLocks noChangeAspect="1" noChangeArrowheads="1"/>
          </p:cNvPicPr>
          <p:nvPr/>
        </p:nvPicPr>
        <p:blipFill>
          <a:blip r:embed="rId14" r:link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7506" y="1902582"/>
            <a:ext cx="28575" cy="100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13" name="Group 59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28405798"/>
              </p:ext>
            </p:extLst>
          </p:nvPr>
        </p:nvGraphicFramePr>
        <p:xfrm>
          <a:off x="1145813" y="3448857"/>
          <a:ext cx="2039838" cy="525745"/>
        </p:xfrm>
        <a:graphic>
          <a:graphicData uri="http://schemas.openxmlformats.org/drawingml/2006/table">
            <a:tbl>
              <a:tblPr/>
              <a:tblGrid>
                <a:gridCol w="71163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8472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4348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97246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9pPr>
                    </a:lstStyle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RS" sz="900" b="1" i="0" u="none" strike="noStrike" kern="1200" cap="none" normalizeH="0" baseline="0" noProof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RomanItalic" charset="0"/>
                          <a:ea typeface="+mn-ea"/>
                          <a:cs typeface="+mn-cs"/>
                        </a:rPr>
                        <a:t>Simbol</a:t>
                      </a:r>
                    </a:p>
                  </a:txBody>
                  <a:tcPr marL="68580" marR="68580" marT="34323" marB="34323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3pPr>
                      <a:lvl4pPr marL="133350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4pPr>
                      <a:lvl5pPr marL="175260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5pPr>
                      <a:lvl6pPr marL="2209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6pPr>
                      <a:lvl7pPr marL="26670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7pPr>
                      <a:lvl8pPr marL="3124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8pPr>
                      <a:lvl9pPr marL="3581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5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Siemens Sans" pitchFamily="2" charset="0"/>
                      </a:endParaRPr>
                    </a:p>
                  </a:txBody>
                  <a:tcPr marL="68580" marR="68580" marT="34323" marB="3432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3pPr>
                      <a:lvl4pPr marL="133350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4pPr>
                      <a:lvl5pPr marL="175260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5pPr>
                      <a:lvl6pPr marL="2209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6pPr>
                      <a:lvl7pPr marL="26670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7pPr>
                      <a:lvl8pPr marL="3124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8pPr>
                      <a:lvl9pPr marL="3581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5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Siemens Sans" pitchFamily="2" charset="0"/>
                      </a:endParaRPr>
                    </a:p>
                  </a:txBody>
                  <a:tcPr marL="68580" marR="68580" marT="34323" marB="3432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8499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9pPr>
                    </a:lstStyle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RS" sz="900" b="1" i="0" u="none" strike="noStrike" kern="1200" cap="none" normalizeH="0" baseline="0" noProof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RomanItalic" charset="0"/>
                          <a:ea typeface="+mn-ea"/>
                          <a:cs typeface="+mn-cs"/>
                        </a:rPr>
                        <a:t>Vrednost</a:t>
                      </a:r>
                    </a:p>
                  </a:txBody>
                  <a:tcPr marL="68580" marR="68580" marT="34323" marB="34323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kern="1200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RomanItalic" charset="0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68580" marR="68580" marT="34323" marB="3432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kern="1200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RomanItalic" charset="0"/>
                          <a:ea typeface="+mn-ea"/>
                          <a:cs typeface="+mn-cs"/>
                        </a:rPr>
                        <a:t>10</a:t>
                      </a:r>
                    </a:p>
                  </a:txBody>
                  <a:tcPr marL="68580" marR="68580" marT="34323" marB="3432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pic>
        <p:nvPicPr>
          <p:cNvPr id="14" name="Picture 507" descr="D:\ORT_knjiga\AncNumSys_files\bab1.gif"/>
          <p:cNvPicPr>
            <a:picLocks noChangeAspect="1" noChangeArrowheads="1"/>
          </p:cNvPicPr>
          <p:nvPr/>
        </p:nvPicPr>
        <p:blipFill>
          <a:blip r:embed="rId16" r:link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50052" y="3498037"/>
            <a:ext cx="114244" cy="1999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" name="Picture 506" descr="D:\ORT_knjiga\AncNumSys_files\bab10.gif"/>
          <p:cNvPicPr>
            <a:picLocks noChangeAspect="1" noChangeArrowheads="1"/>
          </p:cNvPicPr>
          <p:nvPr/>
        </p:nvPicPr>
        <p:blipFill>
          <a:blip r:embed="rId18" r:link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2452" y="3498956"/>
            <a:ext cx="156362" cy="1990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" name="Content Placeholder 2"/>
          <p:cNvSpPr txBox="1">
            <a:spLocks/>
          </p:cNvSpPr>
          <p:nvPr/>
        </p:nvSpPr>
        <p:spPr bwMode="auto">
          <a:xfrm>
            <a:off x="5027651" y="1603435"/>
            <a:ext cx="2552700" cy="33944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>
            <a:lvl1pPr marL="342900" marR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Tx/>
              <a:buFontTx/>
              <a:buChar char="•"/>
              <a:tabLst/>
              <a:defRPr sz="2000">
                <a:solidFill>
                  <a:srgbClr val="330099"/>
                </a:solidFill>
                <a:latin typeface="+mn-lt"/>
                <a:ea typeface="+mn-ea"/>
                <a:cs typeface="+mn-cs"/>
              </a:defRPr>
            </a:lvl1pPr>
            <a:lvl2pPr marL="742950" marR="0" indent="-2857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Tx/>
              <a:buFont typeface="Arial" charset="0"/>
              <a:buChar char="–"/>
              <a:tabLst/>
              <a:defRPr sz="1800">
                <a:solidFill>
                  <a:srgbClr val="330099"/>
                </a:solidFill>
                <a:latin typeface="+mn-lt"/>
              </a:defRPr>
            </a:lvl2pPr>
            <a:lvl3pPr marL="1143000" marR="0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Tx/>
              <a:buFontTx/>
              <a:buChar char="•"/>
              <a:tabLst/>
              <a:defRPr sz="1600">
                <a:solidFill>
                  <a:srgbClr val="330099"/>
                </a:solidFill>
                <a:latin typeface="+mn-lt"/>
              </a:defRPr>
            </a:lvl3pPr>
            <a:lvl4pPr marL="1600200" marR="0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Tx/>
              <a:buFont typeface="Arial" charset="0"/>
              <a:buChar char="–"/>
              <a:tabLst/>
              <a:defRPr sz="1400">
                <a:solidFill>
                  <a:srgbClr val="330099"/>
                </a:solidFill>
                <a:latin typeface="+mn-lt"/>
              </a:defRPr>
            </a:lvl4pPr>
            <a:lvl5pPr marL="2057400" marR="0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Tx/>
              <a:buFont typeface="Arial" charset="0"/>
              <a:buChar char="»"/>
              <a:tabLst/>
              <a:defRPr sz="1200">
                <a:solidFill>
                  <a:srgbClr val="330099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Arial" charset="0"/>
              <a:buChar char="»"/>
              <a:defRPr sz="1600">
                <a:solidFill>
                  <a:srgbClr val="330099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Arial" charset="0"/>
              <a:buChar char="»"/>
              <a:defRPr sz="1600">
                <a:solidFill>
                  <a:srgbClr val="330099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Arial" charset="0"/>
              <a:buChar char="»"/>
              <a:defRPr sz="1600">
                <a:solidFill>
                  <a:srgbClr val="330099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Arial" charset="0"/>
              <a:buChar char="»"/>
              <a:defRPr sz="1600">
                <a:solidFill>
                  <a:srgbClr val="330099"/>
                </a:solidFill>
                <a:latin typeface="+mn-lt"/>
              </a:defRPr>
            </a:lvl9pPr>
          </a:lstStyle>
          <a:p>
            <a:endParaRPr lang="en-US" sz="1500" kern="0"/>
          </a:p>
          <a:p>
            <a:pPr marL="0" indent="0">
              <a:buNone/>
            </a:pPr>
            <a:r>
              <a:rPr lang="en-US" sz="1500" kern="0"/>
              <a:t>	</a:t>
            </a:r>
          </a:p>
          <a:p>
            <a:pPr marL="0" indent="0">
              <a:buNone/>
            </a:pPr>
            <a:endParaRPr lang="en-US" sz="1500" kern="0"/>
          </a:p>
          <a:p>
            <a:pPr marL="0" indent="0">
              <a:buNone/>
            </a:pPr>
            <a:endParaRPr lang="en-US" sz="1500" kern="0"/>
          </a:p>
          <a:p>
            <a:endParaRPr lang="en-US" sz="1500" kern="0"/>
          </a:p>
          <a:p>
            <a:r>
              <a:rPr lang="pl-PL" sz="1500" kern="0"/>
              <a:t>Brojni sistem Maja</a:t>
            </a:r>
            <a:endParaRPr lang="en-US" sz="1500" kern="0"/>
          </a:p>
          <a:p>
            <a:pPr marL="0" indent="0">
              <a:buNone/>
            </a:pPr>
            <a:r>
              <a:rPr lang="en-US" sz="1500" kern="0"/>
              <a:t>	</a:t>
            </a:r>
            <a:endParaRPr lang="pl-PL" sz="1500" kern="0"/>
          </a:p>
          <a:p>
            <a:endParaRPr lang="en-US" sz="1500" kern="0"/>
          </a:p>
        </p:txBody>
      </p:sp>
      <p:grpSp>
        <p:nvGrpSpPr>
          <p:cNvPr id="17" name="Group 16"/>
          <p:cNvGrpSpPr/>
          <p:nvPr/>
        </p:nvGrpSpPr>
        <p:grpSpPr>
          <a:xfrm>
            <a:off x="5645159" y="3448857"/>
            <a:ext cx="1465659" cy="878681"/>
            <a:chOff x="6421438" y="3362325"/>
            <a:chExt cx="1954212" cy="1171575"/>
          </a:xfrm>
        </p:grpSpPr>
        <p:pic>
          <p:nvPicPr>
            <p:cNvPr id="18" name="Picture 646" descr="5"/>
            <p:cNvPicPr>
              <a:picLocks noChangeAspect="1" noChangeArrowheads="1"/>
            </p:cNvPicPr>
            <p:nvPr/>
          </p:nvPicPr>
          <p:blipFill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423025" y="3362325"/>
              <a:ext cx="381000" cy="381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9" name="Picture 645" descr="6"/>
            <p:cNvPicPr>
              <a:picLocks noChangeAspect="1" noChangeArrowheads="1"/>
            </p:cNvPicPr>
            <p:nvPr/>
          </p:nvPicPr>
          <p:blipFill>
            <a:blip r:embed="rId2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811963" y="3362325"/>
              <a:ext cx="381000" cy="381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0" name="Picture 644" descr="7"/>
            <p:cNvPicPr>
              <a:picLocks noChangeAspect="1" noChangeArrowheads="1"/>
            </p:cNvPicPr>
            <p:nvPr/>
          </p:nvPicPr>
          <p:blipFill>
            <a:blip r:embed="rId2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600950" y="3365500"/>
              <a:ext cx="381000" cy="381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1" name="Picture 643" descr="8"/>
            <p:cNvPicPr>
              <a:picLocks noChangeAspect="1" noChangeArrowheads="1"/>
            </p:cNvPicPr>
            <p:nvPr/>
          </p:nvPicPr>
          <p:blipFill>
            <a:blip r:embed="rId2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205663" y="3365500"/>
              <a:ext cx="381000" cy="381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2" name="Picture 642" descr="9"/>
            <p:cNvPicPr>
              <a:picLocks noChangeAspect="1" noChangeArrowheads="1"/>
            </p:cNvPicPr>
            <p:nvPr/>
          </p:nvPicPr>
          <p:blipFill>
            <a:blip r:embed="rId2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994650" y="3365500"/>
              <a:ext cx="381000" cy="381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3" name="Picture 653" descr="10"/>
            <p:cNvPicPr>
              <a:picLocks noChangeAspect="1" noChangeArrowheads="1"/>
            </p:cNvPicPr>
            <p:nvPr/>
          </p:nvPicPr>
          <p:blipFill>
            <a:blip r:embed="rId2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421438" y="3757613"/>
              <a:ext cx="381000" cy="381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4" name="Picture 652" descr="11"/>
            <p:cNvPicPr>
              <a:picLocks noChangeAspect="1" noChangeArrowheads="1"/>
            </p:cNvPicPr>
            <p:nvPr/>
          </p:nvPicPr>
          <p:blipFill>
            <a:blip r:embed="rId2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815138" y="3756025"/>
              <a:ext cx="381000" cy="381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5" name="Picture 651" descr="12"/>
            <p:cNvPicPr>
              <a:picLocks noChangeAspect="1" noChangeArrowheads="1"/>
            </p:cNvPicPr>
            <p:nvPr/>
          </p:nvPicPr>
          <p:blipFill>
            <a:blip r:embed="rId2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207250" y="3759200"/>
              <a:ext cx="381000" cy="381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6" name="Picture 650" descr="13"/>
            <p:cNvPicPr>
              <a:picLocks noChangeAspect="1" noChangeArrowheads="1"/>
            </p:cNvPicPr>
            <p:nvPr/>
          </p:nvPicPr>
          <p:blipFill>
            <a:blip r:embed="rId2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600950" y="3757613"/>
              <a:ext cx="381000" cy="381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7" name="Picture 649" descr="14"/>
            <p:cNvPicPr>
              <a:picLocks noChangeAspect="1" noChangeArrowheads="1"/>
            </p:cNvPicPr>
            <p:nvPr/>
          </p:nvPicPr>
          <p:blipFill>
            <a:blip r:embed="rId2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994650" y="3756025"/>
              <a:ext cx="381000" cy="381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8" name="Picture 660" descr="15"/>
            <p:cNvPicPr>
              <a:picLocks noChangeAspect="1" noChangeArrowheads="1"/>
            </p:cNvPicPr>
            <p:nvPr/>
          </p:nvPicPr>
          <p:blipFill>
            <a:blip r:embed="rId3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421438" y="4151313"/>
              <a:ext cx="381000" cy="381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9" name="Picture 659" descr="16"/>
            <p:cNvPicPr>
              <a:picLocks noChangeAspect="1" noChangeArrowheads="1"/>
            </p:cNvPicPr>
            <p:nvPr/>
          </p:nvPicPr>
          <p:blipFill>
            <a:blip r:embed="rId3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815138" y="4152900"/>
              <a:ext cx="381000" cy="381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0" name="Picture 658" descr="17"/>
            <p:cNvPicPr>
              <a:picLocks noChangeAspect="1" noChangeArrowheads="1"/>
            </p:cNvPicPr>
            <p:nvPr/>
          </p:nvPicPr>
          <p:blipFill>
            <a:blip r:embed="rId3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207250" y="4152900"/>
              <a:ext cx="381000" cy="381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1" name="Picture 657" descr="18"/>
            <p:cNvPicPr>
              <a:picLocks noChangeAspect="1" noChangeArrowheads="1"/>
            </p:cNvPicPr>
            <p:nvPr/>
          </p:nvPicPr>
          <p:blipFill>
            <a:blip r:embed="rId3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599363" y="4152900"/>
              <a:ext cx="381000" cy="381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2" name="Picture 656" descr="19"/>
            <p:cNvPicPr>
              <a:picLocks noChangeAspect="1" noChangeArrowheads="1"/>
            </p:cNvPicPr>
            <p:nvPr/>
          </p:nvPicPr>
          <p:blipFill>
            <a:blip r:embed="rId3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991475" y="4148138"/>
              <a:ext cx="381000" cy="381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aphicFrame>
        <p:nvGraphicFramePr>
          <p:cNvPr id="33" name="Group 79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29359045"/>
              </p:ext>
            </p:extLst>
          </p:nvPr>
        </p:nvGraphicFramePr>
        <p:xfrm>
          <a:off x="1145813" y="4812487"/>
          <a:ext cx="5348290" cy="675640"/>
        </p:xfrm>
        <a:graphic>
          <a:graphicData uri="http://schemas.openxmlformats.org/drawingml/2006/table">
            <a:tbl>
              <a:tblPr/>
              <a:tblGrid>
                <a:gridCol w="73384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5920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5920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5920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5920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5920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59207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659207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33782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RS" sz="900" b="1" i="0" u="none" strike="noStrike" kern="1200" cap="none" normalizeH="0" baseline="0" noProof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RomanItalic" charset="0"/>
                          <a:ea typeface="+mn-ea"/>
                          <a:cs typeface="+mn-cs"/>
                        </a:rPr>
                        <a:t>Simbol</a:t>
                      </a:r>
                    </a:p>
                  </a:txBody>
                  <a:tcPr marL="68580" marR="68580" marT="34290" marB="3429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RS" sz="900" b="0" i="0" u="none" strike="noStrike" kern="1200" cap="none" normalizeH="0" baseline="0" noProof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RomanItalic" charset="0"/>
                          <a:ea typeface="+mn-ea"/>
                          <a:cs typeface="+mn-cs"/>
                        </a:rPr>
                        <a:t>M</a:t>
                      </a:r>
                    </a:p>
                  </a:txBody>
                  <a:tcPr marL="68580" marR="68580" marT="34290" marB="3429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RS" sz="900" b="0" i="0" u="none" strike="noStrike" kern="1200" cap="none" normalizeH="0" baseline="0" noProof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RomanItalic" charset="0"/>
                          <a:ea typeface="+mn-ea"/>
                          <a:cs typeface="+mn-cs"/>
                        </a:rPr>
                        <a:t>D</a:t>
                      </a:r>
                    </a:p>
                  </a:txBody>
                  <a:tcPr marL="68580" marR="68580" marT="34290" marB="3429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RS" sz="900" b="0" i="0" u="none" strike="noStrike" kern="1200" cap="none" normalizeH="0" baseline="0" noProof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RomanItalic" charset="0"/>
                          <a:ea typeface="+mn-ea"/>
                          <a:cs typeface="+mn-cs"/>
                        </a:rPr>
                        <a:t>C</a:t>
                      </a:r>
                    </a:p>
                  </a:txBody>
                  <a:tcPr marL="68580" marR="68580" marT="34290" marB="3429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RS" sz="900" b="0" i="0" u="none" strike="noStrike" kern="1200" cap="none" normalizeH="0" baseline="0" noProof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RomanItalic" charset="0"/>
                          <a:ea typeface="+mn-ea"/>
                          <a:cs typeface="+mn-cs"/>
                        </a:rPr>
                        <a:t>L</a:t>
                      </a:r>
                    </a:p>
                  </a:txBody>
                  <a:tcPr marL="68580" marR="68580" marT="34290" marB="3429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RS" sz="900" b="0" i="0" u="none" strike="noStrike" kern="1200" cap="none" normalizeH="0" baseline="0" noProof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RomanItalic" charset="0"/>
                          <a:ea typeface="+mn-ea"/>
                          <a:cs typeface="+mn-cs"/>
                        </a:rPr>
                        <a:t>X</a:t>
                      </a:r>
                    </a:p>
                  </a:txBody>
                  <a:tcPr marL="68580" marR="68580" marT="34290" marB="3429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RS" sz="900" b="0" i="0" u="none" strike="noStrike" kern="1200" cap="none" normalizeH="0" baseline="0" noProof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RomanItalic" charset="0"/>
                          <a:ea typeface="+mn-ea"/>
                          <a:cs typeface="+mn-cs"/>
                        </a:rPr>
                        <a:t>V</a:t>
                      </a:r>
                    </a:p>
                  </a:txBody>
                  <a:tcPr marL="68580" marR="68580" marT="34290" marB="3429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RS" sz="900" b="0" i="0" u="none" strike="noStrike" kern="1200" cap="none" normalizeH="0" baseline="0" noProof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RomanItalic" charset="0"/>
                          <a:ea typeface="+mn-ea"/>
                          <a:cs typeface="+mn-cs"/>
                        </a:rPr>
                        <a:t>I</a:t>
                      </a:r>
                    </a:p>
                  </a:txBody>
                  <a:tcPr marL="68580" marR="68580" marT="34290" marB="3429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782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RS" sz="900" b="1" i="0" u="none" strike="noStrike" kern="1200" cap="none" normalizeH="0" baseline="0" noProof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RomanItalic" charset="0"/>
                          <a:ea typeface="+mn-ea"/>
                          <a:cs typeface="+mn-cs"/>
                        </a:rPr>
                        <a:t>Vrednost</a:t>
                      </a:r>
                    </a:p>
                  </a:txBody>
                  <a:tcPr marL="68580" marR="68580" marT="34290" marB="3429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RS" sz="900" b="0" i="0" u="none" strike="noStrike" kern="1200" cap="none" normalizeH="0" baseline="0" noProof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RomanItalic" charset="0"/>
                          <a:ea typeface="+mn-ea"/>
                          <a:cs typeface="+mn-cs"/>
                        </a:rPr>
                        <a:t>1000</a:t>
                      </a:r>
                    </a:p>
                  </a:txBody>
                  <a:tcPr marL="68580" marR="68580" marT="34290" marB="3429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RS" sz="900" b="0" i="0" u="none" strike="noStrike" kern="1200" cap="none" normalizeH="0" baseline="0" noProof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RomanItalic" charset="0"/>
                          <a:ea typeface="+mn-ea"/>
                          <a:cs typeface="+mn-cs"/>
                        </a:rPr>
                        <a:t>500</a:t>
                      </a:r>
                    </a:p>
                  </a:txBody>
                  <a:tcPr marL="68580" marR="68580" marT="34290" marB="3429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RS" sz="900" b="0" i="0" u="none" strike="noStrike" kern="1200" cap="none" normalizeH="0" baseline="0" noProof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RomanItalic" charset="0"/>
                          <a:ea typeface="+mn-ea"/>
                          <a:cs typeface="+mn-cs"/>
                        </a:rPr>
                        <a:t>100</a:t>
                      </a:r>
                    </a:p>
                  </a:txBody>
                  <a:tcPr marL="68580" marR="68580" marT="34290" marB="3429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RS" sz="900" b="0" i="0" u="none" strike="noStrike" kern="1200" cap="none" normalizeH="0" baseline="0" noProof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RomanItalic" charset="0"/>
                          <a:ea typeface="+mn-ea"/>
                          <a:cs typeface="+mn-cs"/>
                        </a:rPr>
                        <a:t>50</a:t>
                      </a:r>
                    </a:p>
                  </a:txBody>
                  <a:tcPr marL="68580" marR="68580" marT="34290" marB="3429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RS" sz="900" b="0" i="0" u="none" strike="noStrike" kern="1200" cap="none" normalizeH="0" baseline="0" noProof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RomanItalic" charset="0"/>
                          <a:ea typeface="+mn-ea"/>
                          <a:cs typeface="+mn-cs"/>
                        </a:rPr>
                        <a:t>10</a:t>
                      </a:r>
                    </a:p>
                  </a:txBody>
                  <a:tcPr marL="68580" marR="68580" marT="34290" marB="3429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RS" sz="900" b="0" i="0" u="none" strike="noStrike" kern="1200" cap="none" normalizeH="0" baseline="0" noProof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RomanItalic" charset="0"/>
                          <a:ea typeface="+mn-ea"/>
                          <a:cs typeface="+mn-cs"/>
                        </a:rPr>
                        <a:t>5</a:t>
                      </a:r>
                    </a:p>
                  </a:txBody>
                  <a:tcPr marL="68580" marR="68580" marT="34290" marB="3429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RS" sz="900" b="0" i="0" u="none" strike="noStrike" kern="1200" cap="none" normalizeH="0" baseline="0" noProof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RomanItalic" charset="0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68580" marR="68580" marT="34290" marB="3429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39473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UVOD - Pozicioni brojni sistemi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6DB1FE50-2223-4EBA-97FA-364FD51D1B49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  <p:sp>
        <p:nvSpPr>
          <p:cNvPr id="5" name="Content Placeholder 2"/>
          <p:cNvSpPr txBox="1">
            <a:spLocks/>
          </p:cNvSpPr>
          <p:nvPr/>
        </p:nvSpPr>
        <p:spPr bwMode="auto">
          <a:xfrm>
            <a:off x="457200" y="135083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57175" marR="0" indent="-257175" algn="l" defTabSz="6858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Tx/>
              <a:buFontTx/>
              <a:buChar char="•"/>
              <a:tabLst/>
              <a:defRPr sz="1500">
                <a:solidFill>
                  <a:srgbClr val="330099"/>
                </a:solidFill>
                <a:latin typeface="+mn-lt"/>
                <a:ea typeface="+mn-ea"/>
                <a:cs typeface="+mn-cs"/>
              </a:defRPr>
            </a:lvl1pPr>
            <a:lvl2pPr marL="557213" marR="0" indent="-214313" algn="l" defTabSz="6858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Tx/>
              <a:buFont typeface="Arial" charset="0"/>
              <a:buChar char="–"/>
              <a:tabLst/>
              <a:defRPr sz="1350">
                <a:solidFill>
                  <a:srgbClr val="330099"/>
                </a:solidFill>
                <a:latin typeface="+mn-lt"/>
              </a:defRPr>
            </a:lvl2pPr>
            <a:lvl3pPr marL="857250" marR="0" indent="-171450" algn="l" defTabSz="6858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Tx/>
              <a:buFontTx/>
              <a:buChar char="•"/>
              <a:tabLst/>
              <a:defRPr sz="1200">
                <a:solidFill>
                  <a:srgbClr val="330099"/>
                </a:solidFill>
                <a:latin typeface="+mn-lt"/>
              </a:defRPr>
            </a:lvl3pPr>
            <a:lvl4pPr marL="1200150" marR="0" indent="-171450" algn="l" defTabSz="6858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Tx/>
              <a:buFont typeface="Arial" charset="0"/>
              <a:buChar char="–"/>
              <a:tabLst/>
              <a:defRPr sz="1050">
                <a:solidFill>
                  <a:srgbClr val="330099"/>
                </a:solidFill>
                <a:latin typeface="+mn-lt"/>
              </a:defRPr>
            </a:lvl4pPr>
            <a:lvl5pPr marL="1543050" marR="0" indent="-171450" algn="l" defTabSz="6858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Tx/>
              <a:buFont typeface="Arial" charset="0"/>
              <a:buChar char="»"/>
              <a:tabLst/>
              <a:defRPr sz="900">
                <a:solidFill>
                  <a:srgbClr val="330099"/>
                </a:solidFill>
                <a:latin typeface="+mn-lt"/>
              </a:defRPr>
            </a:lvl5pPr>
            <a:lvl6pPr marL="1885950" indent="-1714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Arial" charset="0"/>
              <a:buChar char="»"/>
              <a:defRPr sz="1200">
                <a:solidFill>
                  <a:srgbClr val="330099"/>
                </a:solidFill>
                <a:latin typeface="+mn-lt"/>
              </a:defRPr>
            </a:lvl6pPr>
            <a:lvl7pPr marL="2228850" indent="-1714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Arial" charset="0"/>
              <a:buChar char="»"/>
              <a:defRPr sz="1200">
                <a:solidFill>
                  <a:srgbClr val="330099"/>
                </a:solidFill>
                <a:latin typeface="+mn-lt"/>
              </a:defRPr>
            </a:lvl7pPr>
            <a:lvl8pPr marL="2571750" indent="-1714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Arial" charset="0"/>
              <a:buChar char="»"/>
              <a:defRPr sz="1200">
                <a:solidFill>
                  <a:srgbClr val="330099"/>
                </a:solidFill>
                <a:latin typeface="+mn-lt"/>
              </a:defRPr>
            </a:lvl8pPr>
            <a:lvl9pPr marL="2914650" indent="-1714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Arial" charset="0"/>
              <a:buChar char="»"/>
              <a:defRPr sz="1200">
                <a:solidFill>
                  <a:srgbClr val="330099"/>
                </a:solidFill>
                <a:latin typeface="+mn-lt"/>
              </a:defRPr>
            </a:lvl9pPr>
          </a:lstStyle>
          <a:p>
            <a:r>
              <a:rPr lang="en-US" kern="0" smtClean="0"/>
              <a:t>Arapske cifre (Španija 976. god)</a:t>
            </a:r>
          </a:p>
          <a:p>
            <a:endParaRPr lang="en-US" kern="0" smtClean="0"/>
          </a:p>
          <a:p>
            <a:endParaRPr lang="en-US" kern="0" smtClean="0"/>
          </a:p>
          <a:p>
            <a:endParaRPr lang="en-US" kern="0" smtClean="0"/>
          </a:p>
          <a:p>
            <a:endParaRPr lang="en-US" kern="0" smtClean="0"/>
          </a:p>
          <a:p>
            <a:r>
              <a:rPr lang="en-US" kern="0" smtClean="0"/>
              <a:t>Brojna vrednost X u bilo kom pozicionom brojnom sistemu sa osnovom brojnog sistema N:</a:t>
            </a:r>
          </a:p>
          <a:p>
            <a:endParaRPr lang="en-US" kern="0" smtClean="0"/>
          </a:p>
          <a:p>
            <a:endParaRPr lang="en-US" kern="0" smtClean="0"/>
          </a:p>
          <a:p>
            <a:endParaRPr lang="en-US" kern="0" smtClean="0"/>
          </a:p>
          <a:p>
            <a:endParaRPr lang="en-US" kern="0" smtClean="0"/>
          </a:p>
          <a:p>
            <a:r>
              <a:rPr lang="en-US" kern="0" smtClean="0"/>
              <a:t>Uvedena konvencija: broj se piše kao niz cifara bez pisanja osnove i njenog stepena:</a:t>
            </a:r>
          </a:p>
          <a:p>
            <a:endParaRPr lang="en-US" kern="0"/>
          </a:p>
        </p:txBody>
      </p:sp>
      <p:graphicFrame>
        <p:nvGraphicFramePr>
          <p:cNvPr id="6" name="Object 16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86320627"/>
              </p:ext>
            </p:extLst>
          </p:nvPr>
        </p:nvGraphicFramePr>
        <p:xfrm>
          <a:off x="1998100" y="1795991"/>
          <a:ext cx="2945606" cy="49291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0" name="CorelDRAW" r:id="rId3" imgW="914400" imgH="914400" progId="CorelDRAW.Graphic.13">
                  <p:embed/>
                </p:oleObj>
              </mc:Choice>
              <mc:Fallback>
                <p:oleObj name="CorelDRAW" r:id="rId3" imgW="914400" imgH="914400" progId="CorelDRAW.Graphic.1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98100" y="1795991"/>
                        <a:ext cx="2945606" cy="49291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16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11681614"/>
              </p:ext>
            </p:extLst>
          </p:nvPr>
        </p:nvGraphicFramePr>
        <p:xfrm>
          <a:off x="1988064" y="3019183"/>
          <a:ext cx="2094310" cy="91321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1" name="Equation" r:id="rId5" imgW="965200" imgH="419100" progId="Equation.3">
                  <p:embed/>
                </p:oleObj>
              </mc:Choice>
              <mc:Fallback>
                <p:oleObj name="Equation" r:id="rId5" imgW="965200" imgH="4191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8064" y="3019183"/>
                        <a:ext cx="2094310" cy="91321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16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40132872"/>
              </p:ext>
            </p:extLst>
          </p:nvPr>
        </p:nvGraphicFramePr>
        <p:xfrm>
          <a:off x="1988064" y="4675398"/>
          <a:ext cx="4093369" cy="45839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2" name="Equation" r:id="rId7" imgW="1777229" imgH="203112" progId="Equation.3">
                  <p:embed/>
                </p:oleObj>
              </mc:Choice>
              <mc:Fallback>
                <p:oleObj name="Equation" r:id="rId7" imgW="1777229" imgH="203112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8064" y="4675398"/>
                        <a:ext cx="4093369" cy="45839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3555728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UVOD - Primeri pozicionih brojnih sistema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50830"/>
            <a:ext cx="4870580" cy="4525963"/>
          </a:xfrm>
        </p:spPr>
        <p:txBody>
          <a:bodyPr/>
          <a:lstStyle/>
          <a:p>
            <a:r>
              <a:rPr lang="nb-NO"/>
              <a:t>Primer 1: 	</a:t>
            </a:r>
            <a:r>
              <a:rPr lang="nb-NO" b="1"/>
              <a:t>Dekadni</a:t>
            </a:r>
            <a:r>
              <a:rPr lang="nb-NO"/>
              <a:t> brojni sistem</a:t>
            </a:r>
          </a:p>
          <a:p>
            <a:pPr lvl="1"/>
            <a:r>
              <a:rPr lang="da-DK" sz="1200" i="1"/>
              <a:t>N </a:t>
            </a:r>
            <a:r>
              <a:rPr lang="da-DK" sz="1200"/>
              <a:t>= 10</a:t>
            </a:r>
            <a:r>
              <a:rPr lang="en-US" sz="1200"/>
              <a:t>;	</a:t>
            </a:r>
            <a:r>
              <a:rPr lang="da-DK" sz="1200" i="1"/>
              <a:t>S </a:t>
            </a:r>
            <a:r>
              <a:rPr lang="da-DK" sz="1200"/>
              <a:t>= [0,1,2,3,4,5,6,7,8,9]</a:t>
            </a:r>
          </a:p>
          <a:p>
            <a:pPr lvl="1"/>
            <a:r>
              <a:rPr lang="da-DK" sz="1200"/>
              <a:t>(845.34)</a:t>
            </a:r>
            <a:r>
              <a:rPr lang="da-DK" sz="1200" baseline="-25000"/>
              <a:t>10 </a:t>
            </a:r>
            <a:r>
              <a:rPr lang="da-DK" sz="1200"/>
              <a:t>= 8*10</a:t>
            </a:r>
            <a:r>
              <a:rPr lang="da-DK" sz="1200" baseline="30000"/>
              <a:t>2 </a:t>
            </a:r>
            <a:r>
              <a:rPr lang="da-DK" sz="1200"/>
              <a:t>+ 4*10</a:t>
            </a:r>
            <a:r>
              <a:rPr lang="da-DK" sz="1200" baseline="30000"/>
              <a:t>1 </a:t>
            </a:r>
            <a:r>
              <a:rPr lang="da-DK" sz="1200"/>
              <a:t>+ 5*10</a:t>
            </a:r>
            <a:r>
              <a:rPr lang="da-DK" sz="1200" baseline="30000"/>
              <a:t>0 </a:t>
            </a:r>
            <a:r>
              <a:rPr lang="da-DK" sz="1200"/>
              <a:t>+ 3*10</a:t>
            </a:r>
            <a:r>
              <a:rPr lang="da-DK" sz="1200" baseline="30000"/>
              <a:t>-1 </a:t>
            </a:r>
            <a:r>
              <a:rPr lang="da-DK" sz="1200"/>
              <a:t>+ 4*10</a:t>
            </a:r>
            <a:r>
              <a:rPr lang="da-DK" sz="1200" baseline="30000"/>
              <a:t>-2</a:t>
            </a:r>
            <a:endParaRPr lang="en-GB" sz="1200" baseline="30000"/>
          </a:p>
          <a:p>
            <a:pPr lvl="1"/>
            <a:endParaRPr lang="en-US"/>
          </a:p>
          <a:p>
            <a:r>
              <a:rPr lang="en-US"/>
              <a:t>Primer 2:	</a:t>
            </a:r>
            <a:r>
              <a:rPr lang="sr-Latn-RS" b="1" smtClean="0"/>
              <a:t>Binarni</a:t>
            </a:r>
            <a:r>
              <a:rPr lang="sr-Latn-RS" smtClean="0"/>
              <a:t> brojni sistem</a:t>
            </a:r>
          </a:p>
          <a:p>
            <a:pPr lvl="1"/>
            <a:r>
              <a:rPr lang="da-DK" sz="1200" i="1" smtClean="0"/>
              <a:t>N </a:t>
            </a:r>
            <a:r>
              <a:rPr lang="da-DK" sz="1200"/>
              <a:t>= 2</a:t>
            </a:r>
            <a:r>
              <a:rPr lang="en-US" sz="1200"/>
              <a:t>;	</a:t>
            </a:r>
            <a:r>
              <a:rPr lang="da-DK" sz="1200" i="1"/>
              <a:t>S </a:t>
            </a:r>
            <a:r>
              <a:rPr lang="da-DK" sz="1200"/>
              <a:t>= [0,1]</a:t>
            </a:r>
          </a:p>
          <a:p>
            <a:pPr lvl="1"/>
            <a:r>
              <a:rPr lang="da-DK" sz="1200"/>
              <a:t>(101.1)</a:t>
            </a:r>
            <a:r>
              <a:rPr lang="da-DK" sz="1200" baseline="-25000"/>
              <a:t>2 </a:t>
            </a:r>
            <a:r>
              <a:rPr lang="da-DK" sz="1200"/>
              <a:t>= 1*2</a:t>
            </a:r>
            <a:r>
              <a:rPr lang="da-DK" sz="1200" baseline="30000"/>
              <a:t>2 </a:t>
            </a:r>
            <a:r>
              <a:rPr lang="da-DK" sz="1200"/>
              <a:t>+ 0*2</a:t>
            </a:r>
            <a:r>
              <a:rPr lang="da-DK" sz="1200" baseline="30000"/>
              <a:t>1 </a:t>
            </a:r>
            <a:r>
              <a:rPr lang="da-DK" sz="1200"/>
              <a:t>+ 1*2</a:t>
            </a:r>
            <a:r>
              <a:rPr lang="da-DK" sz="1200" baseline="30000"/>
              <a:t>0 </a:t>
            </a:r>
            <a:r>
              <a:rPr lang="da-DK" sz="1200"/>
              <a:t>+ 1*2</a:t>
            </a:r>
            <a:r>
              <a:rPr lang="da-DK" sz="1200" baseline="30000"/>
              <a:t>-1</a:t>
            </a:r>
            <a:r>
              <a:rPr lang="da-DK" sz="1200"/>
              <a:t> = (5.5)</a:t>
            </a:r>
            <a:r>
              <a:rPr lang="da-DK" sz="1200" baseline="-25000"/>
              <a:t>10</a:t>
            </a:r>
            <a:endParaRPr lang="en-GB" sz="1200" baseline="-25000"/>
          </a:p>
          <a:p>
            <a:pPr lvl="1"/>
            <a:endParaRPr lang="en-US"/>
          </a:p>
          <a:p>
            <a:r>
              <a:rPr lang="nb-NO"/>
              <a:t>Primer 3:	</a:t>
            </a:r>
            <a:r>
              <a:rPr lang="nb-NO" b="1"/>
              <a:t>Oktalni</a:t>
            </a:r>
            <a:r>
              <a:rPr lang="nb-NO"/>
              <a:t> brojni sistem</a:t>
            </a:r>
          </a:p>
          <a:p>
            <a:pPr lvl="1"/>
            <a:r>
              <a:rPr lang="da-DK" sz="1200" i="1"/>
              <a:t>N </a:t>
            </a:r>
            <a:r>
              <a:rPr lang="da-DK" sz="1200"/>
              <a:t>= 8</a:t>
            </a:r>
            <a:r>
              <a:rPr lang="en-US" sz="1200"/>
              <a:t>;	</a:t>
            </a:r>
            <a:r>
              <a:rPr lang="da-DK" sz="1200" i="1"/>
              <a:t>S </a:t>
            </a:r>
            <a:r>
              <a:rPr lang="da-DK" sz="1200"/>
              <a:t>= [0,1,2,3,4,5,6,7]</a:t>
            </a:r>
          </a:p>
          <a:p>
            <a:pPr lvl="1"/>
            <a:r>
              <a:rPr lang="da-DK" sz="1200"/>
              <a:t>(54.2)</a:t>
            </a:r>
            <a:r>
              <a:rPr lang="da-DK" sz="1200" baseline="-25000"/>
              <a:t>8 </a:t>
            </a:r>
            <a:r>
              <a:rPr lang="da-DK" sz="1200"/>
              <a:t>= 5*8</a:t>
            </a:r>
            <a:r>
              <a:rPr lang="da-DK" sz="1200" baseline="30000"/>
              <a:t>1 </a:t>
            </a:r>
            <a:r>
              <a:rPr lang="da-DK" sz="1200"/>
              <a:t>+ 4*8</a:t>
            </a:r>
            <a:r>
              <a:rPr lang="da-DK" sz="1200" baseline="30000"/>
              <a:t>0 </a:t>
            </a:r>
            <a:r>
              <a:rPr lang="da-DK" sz="1200"/>
              <a:t>+ 2*8</a:t>
            </a:r>
            <a:r>
              <a:rPr lang="da-DK" sz="1200" baseline="30000"/>
              <a:t>-1</a:t>
            </a:r>
            <a:r>
              <a:rPr lang="da-DK" sz="1200"/>
              <a:t> = (44.125)</a:t>
            </a:r>
            <a:r>
              <a:rPr lang="da-DK" sz="1200" baseline="-25000"/>
              <a:t>10</a:t>
            </a:r>
            <a:endParaRPr lang="en-GB" sz="1200" baseline="-25000"/>
          </a:p>
          <a:p>
            <a:pPr lvl="1"/>
            <a:endParaRPr lang="en-US"/>
          </a:p>
          <a:p>
            <a:r>
              <a:rPr lang="en-US"/>
              <a:t>Primer 4:	</a:t>
            </a:r>
            <a:r>
              <a:rPr lang="sr-Latn-RS" b="1" smtClean="0"/>
              <a:t>Heksadekadni</a:t>
            </a:r>
            <a:r>
              <a:rPr lang="sr-Latn-RS" smtClean="0"/>
              <a:t> brojni sistem</a:t>
            </a:r>
          </a:p>
          <a:p>
            <a:pPr lvl="1"/>
            <a:r>
              <a:rPr lang="da-DK" sz="1200" i="1" smtClean="0"/>
              <a:t>N </a:t>
            </a:r>
            <a:r>
              <a:rPr lang="da-DK" sz="1200"/>
              <a:t>= 16</a:t>
            </a:r>
            <a:r>
              <a:rPr lang="en-US" sz="1200"/>
              <a:t>;	</a:t>
            </a:r>
            <a:r>
              <a:rPr lang="da-DK" sz="1200" i="1"/>
              <a:t>S </a:t>
            </a:r>
            <a:r>
              <a:rPr lang="da-DK" sz="1200"/>
              <a:t>= [0,1,2,3,4,5,6,7,8,9,A,B,C,D,E,F]</a:t>
            </a:r>
          </a:p>
          <a:p>
            <a:pPr lvl="1"/>
            <a:r>
              <a:rPr lang="da-DK" sz="1200"/>
              <a:t>(AC.8)</a:t>
            </a:r>
            <a:r>
              <a:rPr lang="da-DK" sz="1200" baseline="-25000"/>
              <a:t>16 </a:t>
            </a:r>
            <a:r>
              <a:rPr lang="da-DK" sz="1200"/>
              <a:t>= 10*16</a:t>
            </a:r>
            <a:r>
              <a:rPr lang="da-DK" sz="1200" baseline="30000"/>
              <a:t>1 </a:t>
            </a:r>
            <a:r>
              <a:rPr lang="da-DK" sz="1200"/>
              <a:t>+ 12*16</a:t>
            </a:r>
            <a:r>
              <a:rPr lang="da-DK" sz="1200" baseline="30000"/>
              <a:t>0 </a:t>
            </a:r>
            <a:r>
              <a:rPr lang="da-DK" sz="1200"/>
              <a:t>+ 8*16</a:t>
            </a:r>
            <a:r>
              <a:rPr lang="da-DK" sz="1200" baseline="30000"/>
              <a:t>-1</a:t>
            </a:r>
            <a:r>
              <a:rPr lang="da-DK" sz="1200"/>
              <a:t> = (</a:t>
            </a:r>
            <a:r>
              <a:rPr lang="da-DK" sz="1200" smtClean="0"/>
              <a:t>172.5)</a:t>
            </a:r>
            <a:r>
              <a:rPr lang="da-DK" sz="1200" baseline="-25000" smtClean="0"/>
              <a:t>10</a:t>
            </a:r>
            <a:endParaRPr lang="en-GB" sz="1200" baseline="-2500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6DB1FE50-2223-4EBA-97FA-364FD51D1B49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  <p:graphicFrame>
        <p:nvGraphicFramePr>
          <p:cNvPr id="5" name="Group 244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13467391"/>
              </p:ext>
            </p:extLst>
          </p:nvPr>
        </p:nvGraphicFramePr>
        <p:xfrm>
          <a:off x="5023429" y="1350833"/>
          <a:ext cx="3346131" cy="4525960"/>
        </p:xfrm>
        <a:graphic>
          <a:graphicData uri="http://schemas.openxmlformats.org/drawingml/2006/table">
            <a:tbl>
              <a:tblPr/>
              <a:tblGrid>
                <a:gridCol w="65742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3369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3272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2228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26844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sng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N=10</a:t>
                      </a:r>
                    </a:p>
                  </a:txBody>
                  <a:tcPr marL="68580" marR="68580" marT="34290" marB="34290"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sng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 = 2</a:t>
                      </a:r>
                    </a:p>
                  </a:txBody>
                  <a:tcPr marL="68580" marR="68580" marT="34290" marB="34290"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sng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N=8</a:t>
                      </a:r>
                    </a:p>
                  </a:txBody>
                  <a:tcPr marL="68580" marR="68580" marT="34290" marB="34290"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sng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 = 16</a:t>
                      </a:r>
                    </a:p>
                  </a:txBody>
                  <a:tcPr marL="68580" marR="68580" marT="34290" marB="34290"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5479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marL="68580" marR="68580" marT="34290" marB="34290"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0000 0000</a:t>
                      </a:r>
                    </a:p>
                  </a:txBody>
                  <a:tcPr marL="68580" marR="68580" marT="34290" marB="34290"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00</a:t>
                      </a:r>
                    </a:p>
                  </a:txBody>
                  <a:tcPr marL="68580" marR="68580" marT="34290" marB="34290"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00</a:t>
                      </a:r>
                    </a:p>
                  </a:txBody>
                  <a:tcPr marL="68580" marR="68580" marT="34290" marB="34290"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26844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marL="68580" marR="68580" marT="34290" marB="34290"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0000 0001</a:t>
                      </a:r>
                    </a:p>
                  </a:txBody>
                  <a:tcPr marL="68580" marR="68580" marT="34290" marB="34290"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01</a:t>
                      </a:r>
                    </a:p>
                  </a:txBody>
                  <a:tcPr marL="68580" marR="68580" marT="34290" marB="34290"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01</a:t>
                      </a:r>
                    </a:p>
                  </a:txBody>
                  <a:tcPr marL="68580" marR="68580" marT="34290" marB="34290"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25479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 marL="68580" marR="68580" marT="34290" marB="34290"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0000 0010</a:t>
                      </a:r>
                    </a:p>
                  </a:txBody>
                  <a:tcPr marL="68580" marR="68580" marT="34290" marB="34290"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02</a:t>
                      </a:r>
                    </a:p>
                  </a:txBody>
                  <a:tcPr marL="68580" marR="68580" marT="34290" marB="34290"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02</a:t>
                      </a:r>
                    </a:p>
                  </a:txBody>
                  <a:tcPr marL="68580" marR="68580" marT="34290" marB="34290"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26844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</a:p>
                  </a:txBody>
                  <a:tcPr marL="68580" marR="68580" marT="34290" marB="34290"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0000 0011</a:t>
                      </a:r>
                    </a:p>
                  </a:txBody>
                  <a:tcPr marL="68580" marR="68580" marT="34290" marB="34290"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03</a:t>
                      </a:r>
                    </a:p>
                  </a:txBody>
                  <a:tcPr marL="68580" marR="68580" marT="34290" marB="34290"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03</a:t>
                      </a:r>
                    </a:p>
                  </a:txBody>
                  <a:tcPr marL="68580" marR="68580" marT="34290" marB="34290"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26844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</a:p>
                  </a:txBody>
                  <a:tcPr marL="68580" marR="68580" marT="34290" marB="34290"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0000 0100</a:t>
                      </a:r>
                    </a:p>
                  </a:txBody>
                  <a:tcPr marL="68580" marR="68580" marT="34290" marB="34290"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04</a:t>
                      </a:r>
                    </a:p>
                  </a:txBody>
                  <a:tcPr marL="68580" marR="68580" marT="34290" marB="34290"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04</a:t>
                      </a:r>
                    </a:p>
                  </a:txBody>
                  <a:tcPr marL="68580" marR="68580" marT="34290" marB="34290"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25479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</a:p>
                  </a:txBody>
                  <a:tcPr marL="68580" marR="68580" marT="34290" marB="34290"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0000 0101</a:t>
                      </a:r>
                    </a:p>
                  </a:txBody>
                  <a:tcPr marL="68580" marR="68580" marT="34290" marB="34290"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05</a:t>
                      </a:r>
                    </a:p>
                  </a:txBody>
                  <a:tcPr marL="68580" marR="68580" marT="34290" marB="34290"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05</a:t>
                      </a:r>
                    </a:p>
                  </a:txBody>
                  <a:tcPr marL="68580" marR="68580" marT="34290" marB="34290"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26844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</a:t>
                      </a:r>
                    </a:p>
                  </a:txBody>
                  <a:tcPr marL="68580" marR="68580" marT="34290" marB="34290"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0000 0110</a:t>
                      </a:r>
                    </a:p>
                  </a:txBody>
                  <a:tcPr marL="68580" marR="68580" marT="34290" marB="34290"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06</a:t>
                      </a:r>
                    </a:p>
                  </a:txBody>
                  <a:tcPr marL="68580" marR="68580" marT="34290" marB="34290"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06</a:t>
                      </a:r>
                    </a:p>
                  </a:txBody>
                  <a:tcPr marL="68580" marR="68580" marT="34290" marB="34290"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25479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</a:t>
                      </a:r>
                    </a:p>
                  </a:txBody>
                  <a:tcPr marL="68580" marR="68580" marT="34290" marB="34290"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0000 0111</a:t>
                      </a:r>
                    </a:p>
                  </a:txBody>
                  <a:tcPr marL="68580" marR="68580" marT="34290" marB="34290"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07</a:t>
                      </a:r>
                    </a:p>
                  </a:txBody>
                  <a:tcPr marL="68580" marR="68580" marT="34290" marB="34290"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07</a:t>
                      </a:r>
                    </a:p>
                  </a:txBody>
                  <a:tcPr marL="68580" marR="68580" marT="34290" marB="34290"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26844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</a:t>
                      </a:r>
                    </a:p>
                  </a:txBody>
                  <a:tcPr marL="68580" marR="68580" marT="34290" marB="34290"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0000 1000</a:t>
                      </a:r>
                    </a:p>
                  </a:txBody>
                  <a:tcPr marL="68580" marR="68580" marT="34290" marB="34290"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</a:t>
                      </a:r>
                    </a:p>
                  </a:txBody>
                  <a:tcPr marL="68580" marR="68580" marT="34290" marB="34290"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08</a:t>
                      </a:r>
                    </a:p>
                  </a:txBody>
                  <a:tcPr marL="68580" marR="68580" marT="34290" marB="34290"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26844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</a:t>
                      </a:r>
                    </a:p>
                  </a:txBody>
                  <a:tcPr marL="68580" marR="68580" marT="34290" marB="34290"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0000 1001</a:t>
                      </a:r>
                    </a:p>
                  </a:txBody>
                  <a:tcPr marL="68580" marR="68580" marT="34290" marB="34290"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</a:t>
                      </a:r>
                    </a:p>
                  </a:txBody>
                  <a:tcPr marL="68580" marR="68580" marT="34290" marB="34290"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09</a:t>
                      </a:r>
                    </a:p>
                  </a:txBody>
                  <a:tcPr marL="68580" marR="68580" marT="34290" marB="34290"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25479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</a:t>
                      </a:r>
                    </a:p>
                  </a:txBody>
                  <a:tcPr marL="68580" marR="68580" marT="34290" marB="34290"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0000 1010</a:t>
                      </a:r>
                    </a:p>
                  </a:txBody>
                  <a:tcPr marL="68580" marR="68580" marT="34290" marB="34290"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</a:t>
                      </a:r>
                    </a:p>
                  </a:txBody>
                  <a:tcPr marL="68580" marR="68580" marT="34290" marB="34290"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0A</a:t>
                      </a:r>
                    </a:p>
                  </a:txBody>
                  <a:tcPr marL="68580" marR="68580" marT="34290" marB="34290"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26844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</a:t>
                      </a:r>
                    </a:p>
                  </a:txBody>
                  <a:tcPr marL="68580" marR="68580" marT="34290" marB="34290"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0000 1011</a:t>
                      </a:r>
                    </a:p>
                  </a:txBody>
                  <a:tcPr marL="68580" marR="68580" marT="34290" marB="34290"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</a:t>
                      </a:r>
                    </a:p>
                  </a:txBody>
                  <a:tcPr marL="68580" marR="68580" marT="34290" marB="34290"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0B</a:t>
                      </a:r>
                    </a:p>
                  </a:txBody>
                  <a:tcPr marL="68580" marR="68580" marT="34290" marB="34290"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25479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</a:t>
                      </a:r>
                    </a:p>
                  </a:txBody>
                  <a:tcPr marL="68580" marR="68580" marT="34290" marB="34290"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0000 1100</a:t>
                      </a:r>
                    </a:p>
                  </a:txBody>
                  <a:tcPr marL="68580" marR="68580" marT="34290" marB="34290"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</a:t>
                      </a:r>
                    </a:p>
                  </a:txBody>
                  <a:tcPr marL="68580" marR="68580" marT="34290" marB="34290"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0C</a:t>
                      </a:r>
                    </a:p>
                  </a:txBody>
                  <a:tcPr marL="68580" marR="68580" marT="34290" marB="34290"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26844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</a:t>
                      </a:r>
                    </a:p>
                  </a:txBody>
                  <a:tcPr marL="68580" marR="68580" marT="34290" marB="34290"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0000 1101</a:t>
                      </a:r>
                    </a:p>
                  </a:txBody>
                  <a:tcPr marL="68580" marR="68580" marT="34290" marB="34290"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</a:t>
                      </a:r>
                    </a:p>
                  </a:txBody>
                  <a:tcPr marL="68580" marR="68580" marT="34290" marB="34290"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0D</a:t>
                      </a:r>
                    </a:p>
                  </a:txBody>
                  <a:tcPr marL="68580" marR="68580" marT="34290" marB="34290"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26844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</a:t>
                      </a:r>
                    </a:p>
                  </a:txBody>
                  <a:tcPr marL="68580" marR="68580" marT="34290" marB="34290"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0000 1110</a:t>
                      </a:r>
                    </a:p>
                  </a:txBody>
                  <a:tcPr marL="68580" marR="68580" marT="34290" marB="34290"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</a:t>
                      </a:r>
                    </a:p>
                  </a:txBody>
                  <a:tcPr marL="68580" marR="68580" marT="34290" marB="34290"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0E</a:t>
                      </a:r>
                    </a:p>
                  </a:txBody>
                  <a:tcPr marL="68580" marR="68580" marT="34290" marB="34290"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25479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</a:t>
                      </a:r>
                    </a:p>
                  </a:txBody>
                  <a:tcPr marL="68580" marR="68580" marT="34290" marB="34290"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0000 1111</a:t>
                      </a:r>
                    </a:p>
                  </a:txBody>
                  <a:tcPr marL="68580" marR="68580" marT="34290" marB="34290"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17</a:t>
                      </a:r>
                    </a:p>
                  </a:txBody>
                  <a:tcPr marL="68580" marR="68580" marT="34290" marB="34290"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0F</a:t>
                      </a:r>
                    </a:p>
                  </a:txBody>
                  <a:tcPr marL="68580" marR="68580" marT="34290" marB="34290"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226844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</a:t>
                      </a:r>
                    </a:p>
                  </a:txBody>
                  <a:tcPr marL="68580" marR="68580" marT="34290" marB="34290"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0001 0000</a:t>
                      </a:r>
                    </a:p>
                  </a:txBody>
                  <a:tcPr marL="68580" marR="68580" marT="34290" marB="34290"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</a:t>
                      </a:r>
                    </a:p>
                  </a:txBody>
                  <a:tcPr marL="68580" marR="68580" marT="34290" marB="34290"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</a:t>
                      </a:r>
                    </a:p>
                  </a:txBody>
                  <a:tcPr marL="68580" marR="68580" marT="34290" marB="34290"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225479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17</a:t>
                      </a:r>
                    </a:p>
                  </a:txBody>
                  <a:tcPr marL="68580" marR="68580" marT="34290" marB="34290"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0001 0001</a:t>
                      </a:r>
                    </a:p>
                  </a:txBody>
                  <a:tcPr marL="68580" marR="68580" marT="34290" marB="34290"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21</a:t>
                      </a:r>
                    </a:p>
                  </a:txBody>
                  <a:tcPr marL="68580" marR="68580" marT="34290" marB="34290"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</a:t>
                      </a:r>
                    </a:p>
                  </a:txBody>
                  <a:tcPr marL="68580" marR="68580" marT="34290" marB="34290"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226844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18</a:t>
                      </a:r>
                    </a:p>
                  </a:txBody>
                  <a:tcPr marL="68580" marR="68580" marT="34290" marB="34290"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0001 0010</a:t>
                      </a:r>
                    </a:p>
                  </a:txBody>
                  <a:tcPr marL="68580" marR="68580" marT="34290" marB="34290"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22</a:t>
                      </a:r>
                    </a:p>
                  </a:txBody>
                  <a:tcPr marL="68580" marR="68580" marT="34290" marB="34290"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</a:t>
                      </a:r>
                    </a:p>
                  </a:txBody>
                  <a:tcPr marL="68580" marR="68580" marT="34290" marB="34290"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358739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err="1"/>
              <a:t>Prevođenje</a:t>
            </a:r>
            <a:r>
              <a:rPr lang="en-US"/>
              <a:t> (</a:t>
            </a:r>
            <a:r>
              <a:rPr lang="en-US" err="1"/>
              <a:t>konverzija</a:t>
            </a:r>
            <a:r>
              <a:rPr lang="en-US"/>
              <a:t>) </a:t>
            </a:r>
            <a:r>
              <a:rPr lang="en-US" err="1"/>
              <a:t>brojeva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RS" dirty="0" smtClean="0"/>
              <a:t>Moguća su tri slučaja</a:t>
            </a:r>
            <a:r>
              <a:rPr lang="en-US" dirty="0" smtClean="0"/>
              <a:t>:</a:t>
            </a:r>
            <a:endParaRPr lang="en-US" dirty="0"/>
          </a:p>
          <a:p>
            <a:pPr marL="342900" lvl="1" indent="0">
              <a:buNone/>
            </a:pPr>
            <a:r>
              <a:rPr lang="pt-BR" dirty="0" smtClean="0">
                <a:solidFill>
                  <a:srgbClr val="FF0000"/>
                </a:solidFill>
              </a:rPr>
              <a:t>1)</a:t>
            </a:r>
            <a:r>
              <a:rPr lang="pt-BR" dirty="0" smtClean="0"/>
              <a:t> N</a:t>
            </a:r>
            <a:r>
              <a:rPr lang="pt-BR" baseline="-25000" dirty="0" smtClean="0"/>
              <a:t>1</a:t>
            </a:r>
            <a:r>
              <a:rPr lang="pt-BR" dirty="0" smtClean="0"/>
              <a:t> </a:t>
            </a:r>
            <a:r>
              <a:rPr lang="pt-BR" dirty="0"/>
              <a:t>= N</a:t>
            </a:r>
            <a:r>
              <a:rPr lang="pt-BR" baseline="-25000" dirty="0"/>
              <a:t>2</a:t>
            </a:r>
            <a:r>
              <a:rPr lang="pt-BR" dirty="0"/>
              <a:t>	gde je N</a:t>
            </a:r>
            <a:r>
              <a:rPr lang="pt-BR" baseline="-25000" dirty="0"/>
              <a:t>1</a:t>
            </a:r>
            <a:r>
              <a:rPr lang="pt-BR" dirty="0"/>
              <a:t>&gt;1. </a:t>
            </a:r>
          </a:p>
          <a:p>
            <a:pPr marL="342900" lvl="1" indent="0">
              <a:buNone/>
            </a:pPr>
            <a:r>
              <a:rPr lang="pt-BR" dirty="0" smtClean="0">
                <a:solidFill>
                  <a:srgbClr val="FF0000"/>
                </a:solidFill>
              </a:rPr>
              <a:t>2)</a:t>
            </a:r>
            <a:r>
              <a:rPr lang="pt-BR" dirty="0" smtClean="0"/>
              <a:t> N</a:t>
            </a:r>
            <a:r>
              <a:rPr lang="pt-BR" baseline="-25000" dirty="0" smtClean="0"/>
              <a:t>1</a:t>
            </a:r>
            <a:r>
              <a:rPr lang="pt-BR" dirty="0" smtClean="0"/>
              <a:t> </a:t>
            </a:r>
            <a:r>
              <a:rPr lang="pt-BR" dirty="0"/>
              <a:t>&lt; N</a:t>
            </a:r>
            <a:r>
              <a:rPr lang="pt-BR" baseline="-25000" dirty="0"/>
              <a:t>2	</a:t>
            </a:r>
            <a:r>
              <a:rPr lang="pt-BR" dirty="0"/>
              <a:t>gde je N</a:t>
            </a:r>
            <a:r>
              <a:rPr lang="pt-BR" baseline="-25000" dirty="0"/>
              <a:t>1</a:t>
            </a:r>
            <a:r>
              <a:rPr lang="pt-BR" dirty="0"/>
              <a:t>&gt;1. </a:t>
            </a:r>
          </a:p>
          <a:p>
            <a:pPr marL="342900" lvl="1" indent="0">
              <a:buNone/>
            </a:pPr>
            <a:r>
              <a:rPr lang="pt-BR" dirty="0" smtClean="0">
                <a:solidFill>
                  <a:srgbClr val="FF0000"/>
                </a:solidFill>
              </a:rPr>
              <a:t>3)</a:t>
            </a:r>
            <a:r>
              <a:rPr lang="pt-BR" dirty="0" smtClean="0"/>
              <a:t> N</a:t>
            </a:r>
            <a:r>
              <a:rPr lang="pt-BR" baseline="-25000" dirty="0" smtClean="0"/>
              <a:t>1</a:t>
            </a:r>
            <a:r>
              <a:rPr lang="pt-BR" dirty="0" smtClean="0"/>
              <a:t> </a:t>
            </a:r>
            <a:r>
              <a:rPr lang="pt-BR" dirty="0"/>
              <a:t>&gt; N</a:t>
            </a:r>
            <a:r>
              <a:rPr lang="pt-BR" baseline="-25000" dirty="0"/>
              <a:t>2</a:t>
            </a:r>
            <a:r>
              <a:rPr lang="pt-BR" dirty="0"/>
              <a:t>	gde je N</a:t>
            </a:r>
            <a:r>
              <a:rPr lang="pt-BR" baseline="-25000" dirty="0"/>
              <a:t>1</a:t>
            </a:r>
            <a:r>
              <a:rPr lang="pt-BR" dirty="0"/>
              <a:t>&gt;1. 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 smtClean="0">
                <a:solidFill>
                  <a:srgbClr val="FF0000"/>
                </a:solidFill>
              </a:rPr>
              <a:t>1)</a:t>
            </a:r>
            <a:r>
              <a:rPr lang="en-US" dirty="0" smtClean="0"/>
              <a:t> </a:t>
            </a:r>
            <a:r>
              <a:rPr lang="sr-Latn-RS" dirty="0" smtClean="0"/>
              <a:t>Prevođenja se svodi na zamenu simbola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>
                <a:solidFill>
                  <a:srgbClr val="FF0000"/>
                </a:solidFill>
              </a:rPr>
              <a:t>2)</a:t>
            </a:r>
            <a:r>
              <a:rPr lang="sr-Latn-RS" dirty="0"/>
              <a:t> Prevođenja se svodi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sr-Latn-RS" dirty="0" smtClean="0"/>
              <a:t>izračunavanje izraza:</a:t>
            </a:r>
          </a:p>
          <a:p>
            <a:pPr lvl="1"/>
            <a:endParaRPr lang="sr-Latn-RS" dirty="0" smtClean="0"/>
          </a:p>
          <a:p>
            <a:pPr lvl="1"/>
            <a:endParaRPr lang="sr-Latn-RS" dirty="0" smtClean="0"/>
          </a:p>
          <a:p>
            <a:pPr lvl="1"/>
            <a:endParaRPr lang="sr-Latn-RS" dirty="0" smtClean="0"/>
          </a:p>
          <a:p>
            <a:pPr lvl="1"/>
            <a:r>
              <a:rPr lang="sr-Latn-RS" dirty="0" smtClean="0"/>
              <a:t>Operacije množenja i sabiranja se obavljaju u sistemu sa osnovom N</a:t>
            </a:r>
            <a:r>
              <a:rPr lang="sr-Latn-RS" baseline="-25000" dirty="0" smtClean="0"/>
              <a:t>2</a:t>
            </a:r>
          </a:p>
          <a:p>
            <a:endParaRPr lang="sr-Latn-RS" dirty="0" smtClean="0"/>
          </a:p>
          <a:p>
            <a:pPr marL="0" indent="0">
              <a:buNone/>
            </a:pPr>
            <a:r>
              <a:rPr lang="en-US" dirty="0" smtClean="0">
                <a:solidFill>
                  <a:srgbClr val="FF0000"/>
                </a:solidFill>
              </a:rPr>
              <a:t>3)</a:t>
            </a:r>
            <a:r>
              <a:rPr lang="en-US" dirty="0" smtClean="0"/>
              <a:t> </a:t>
            </a:r>
            <a:r>
              <a:rPr lang="sr-Latn-RS" dirty="0" smtClean="0"/>
              <a:t>Posebno se prevodi celobrojni i razlomljeni deo broja</a:t>
            </a:r>
          </a:p>
          <a:p>
            <a:endParaRPr lang="sr-Latn-RS" dirty="0" smtClean="0"/>
          </a:p>
          <a:p>
            <a:r>
              <a:rPr lang="sr-Latn-RS" dirty="0" smtClean="0"/>
              <a:t>Konačni ekvivalent broja je zbir ekvivalenata celobrojnog i </a:t>
            </a:r>
            <a:r>
              <a:rPr lang="sr-Latn-RS" dirty="0" err="1" smtClean="0"/>
              <a:t>razlomljenog</a:t>
            </a:r>
            <a:r>
              <a:rPr lang="sr-Latn-RS" dirty="0" smtClean="0"/>
              <a:t> dela broja</a:t>
            </a:r>
            <a:endParaRPr lang="sr-Latn-R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6DB1FE50-2223-4EBA-97FA-364FD51D1B49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  <p:graphicFrame>
        <p:nvGraphicFramePr>
          <p:cNvPr id="5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24654547"/>
              </p:ext>
            </p:extLst>
          </p:nvPr>
        </p:nvGraphicFramePr>
        <p:xfrm>
          <a:off x="1194521" y="3357818"/>
          <a:ext cx="4898728" cy="51198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7" name="Equation" r:id="rId3" imgW="2273300" imgH="241300" progId="Equation.3">
                  <p:embed/>
                </p:oleObj>
              </mc:Choice>
              <mc:Fallback>
                <p:oleObj name="Equation" r:id="rId3" imgW="2273300" imgH="2413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94521" y="3357818"/>
                        <a:ext cx="4898728" cy="51198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5189912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Prevođenje celobrojnog dela broja (</a:t>
            </a:r>
            <a:r>
              <a:rPr lang="en-US"/>
              <a:t>N</a:t>
            </a:r>
            <a:r>
              <a:rPr lang="sl-SI" baseline="-25000"/>
              <a:t>1</a:t>
            </a:r>
            <a:r>
              <a:rPr lang="en-US"/>
              <a:t>&gt;N</a:t>
            </a:r>
            <a:r>
              <a:rPr lang="en-US" baseline="-25000"/>
              <a:t>2</a:t>
            </a:r>
            <a:r>
              <a:rPr lang="sl-SI"/>
              <a:t>)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RS" smtClean="0"/>
              <a:t>Prevodi se broj iz brojnog sistema sa osnovom N</a:t>
            </a:r>
            <a:r>
              <a:rPr lang="sr-Latn-RS" baseline="-25000" smtClean="0"/>
              <a:t>1</a:t>
            </a:r>
            <a:r>
              <a:rPr lang="sr-Latn-RS" smtClean="0"/>
              <a:t> u brojni sistem sa osnovom N</a:t>
            </a:r>
            <a:r>
              <a:rPr lang="sr-Latn-RS" baseline="-25000" smtClean="0"/>
              <a:t>2</a:t>
            </a:r>
            <a:endParaRPr lang="sr-Latn-RS" smtClean="0"/>
          </a:p>
          <a:p>
            <a:endParaRPr lang="en-US"/>
          </a:p>
          <a:p>
            <a:endParaRPr lang="en-US"/>
          </a:p>
          <a:p>
            <a:endParaRPr lang="en-US"/>
          </a:p>
          <a:p>
            <a:r>
              <a:rPr lang="pl-PL"/>
              <a:t>Postupak prevođenja se najčešće daje u obliku tabele</a:t>
            </a:r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r>
              <a:rPr lang="sr-Latn-RS" smtClean="0"/>
              <a:t>Aritmetičke operacije se izvršavaju u brojnom sistemu sa osnovom N</a:t>
            </a:r>
            <a:r>
              <a:rPr lang="sr-Latn-RS" baseline="-25000" smtClean="0"/>
              <a:t>1</a:t>
            </a:r>
            <a:endParaRPr lang="sr-Latn-R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6DB1FE50-2223-4EBA-97FA-364FD51D1B49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  <p:graphicFrame>
        <p:nvGraphicFramePr>
          <p:cNvPr id="14" name="Group 74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6928065"/>
              </p:ext>
            </p:extLst>
          </p:nvPr>
        </p:nvGraphicFramePr>
        <p:xfrm>
          <a:off x="1213038" y="2888701"/>
          <a:ext cx="5210175" cy="754857"/>
        </p:xfrm>
        <a:graphic>
          <a:graphicData uri="http://schemas.openxmlformats.org/drawingml/2006/table">
            <a:tbl>
              <a:tblPr/>
              <a:tblGrid>
                <a:gridCol w="30599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1317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7275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7275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0718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0599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2743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10490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251619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3pPr>
                      <a:lvl4pPr marL="133350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4pPr>
                      <a:lvl5pPr marL="175260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5pPr>
                      <a:lvl6pPr marL="2209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6pPr>
                      <a:lvl7pPr marL="26670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7pPr>
                      <a:lvl8pPr marL="3124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8pPr>
                      <a:lvl9pPr marL="3581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900" b="0" i="0" u="none" strike="noStrike" kern="1200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RomanItalic" charset="0"/>
                        <a:ea typeface="+mn-ea"/>
                        <a:cs typeface="+mn-cs"/>
                      </a:endParaRPr>
                    </a:p>
                  </a:txBody>
                  <a:tcPr marL="68580" marR="68580" marT="34312" marB="3431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kern="1200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RomanItalic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68580" marR="68580" marT="34312" marB="3431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kern="1200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RomanItalic" charset="0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68580" marR="68580" marT="34312" marB="3431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kern="1200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RomanItalic" charset="0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marL="68580" marR="68580" marT="34312" marB="3431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3pPr>
                      <a:lvl4pPr marL="133350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4pPr>
                      <a:lvl5pPr marL="175260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5pPr>
                      <a:lvl6pPr marL="2209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6pPr>
                      <a:lvl7pPr marL="26670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7pPr>
                      <a:lvl8pPr marL="3124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8pPr>
                      <a:lvl9pPr marL="3581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900" b="1" i="0" u="none" strike="noStrike" kern="1200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RomanItalic" charset="0"/>
                        <a:ea typeface="+mn-ea"/>
                        <a:cs typeface="+mn-cs"/>
                      </a:endParaRPr>
                    </a:p>
                  </a:txBody>
                  <a:tcPr marL="68580" marR="68580" marT="34312" marB="3431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3pPr>
                      <a:lvl4pPr marL="133350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4pPr>
                      <a:lvl5pPr marL="175260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5pPr>
                      <a:lvl6pPr marL="2209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6pPr>
                      <a:lvl7pPr marL="26670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7pPr>
                      <a:lvl8pPr marL="3124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8pPr>
                      <a:lvl9pPr marL="3581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900" b="1" i="0" u="none" strike="noStrike" kern="1200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RomanItalic" charset="0"/>
                        <a:ea typeface="+mn-ea"/>
                        <a:cs typeface="+mn-cs"/>
                      </a:endParaRPr>
                    </a:p>
                  </a:txBody>
                  <a:tcPr marL="68580" marR="68580" marT="34312" marB="3431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3pPr>
                      <a:lvl4pPr marL="133350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4pPr>
                      <a:lvl5pPr marL="175260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5pPr>
                      <a:lvl6pPr marL="2209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6pPr>
                      <a:lvl7pPr marL="26670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7pPr>
                      <a:lvl8pPr marL="3124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8pPr>
                      <a:lvl9pPr marL="3581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900" b="1" i="0" u="none" strike="noStrike" kern="1200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RomanItalic" charset="0"/>
                        <a:ea typeface="+mn-ea"/>
                        <a:cs typeface="+mn-cs"/>
                      </a:endParaRPr>
                    </a:p>
                  </a:txBody>
                  <a:tcPr marL="68580" marR="68580" marT="34312" marB="3431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kern="1200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RomanItalic" charset="0"/>
                          <a:ea typeface="+mn-ea"/>
                          <a:cs typeface="+mn-cs"/>
                        </a:rPr>
                        <a:t>p</a:t>
                      </a:r>
                    </a:p>
                  </a:txBody>
                  <a:tcPr marL="68580" marR="68580" marT="34312" marB="3431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1619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kern="1200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RomanItalic" charset="0"/>
                          <a:ea typeface="+mn-ea"/>
                          <a:cs typeface="+mn-cs"/>
                        </a:rPr>
                        <a:t>x</a:t>
                      </a:r>
                      <a:r>
                        <a:rPr kumimoji="0" lang="en-US" sz="900" b="0" i="0" u="none" strike="noStrike" kern="1200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RomanItalic" charset="0"/>
                          <a:ea typeface="+mn-ea"/>
                          <a:cs typeface="+mn-cs"/>
                        </a:rPr>
                        <a:t>i</a:t>
                      </a:r>
                    </a:p>
                  </a:txBody>
                  <a:tcPr marL="68580" marR="68580" marT="34312" marB="3431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kern="1200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RomanItalic" charset="0"/>
                          <a:ea typeface="+mn-ea"/>
                          <a:cs typeface="+mn-cs"/>
                        </a:rPr>
                        <a:t>X</a:t>
                      </a:r>
                      <a:r>
                        <a:rPr kumimoji="0" lang="en-US" sz="900" b="0" i="0" u="none" strike="noStrike" kern="1200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RomanItalic" charset="0"/>
                          <a:ea typeface="+mn-ea"/>
                          <a:cs typeface="+mn-cs"/>
                        </a:rPr>
                        <a:t>0 </a:t>
                      </a:r>
                      <a:r>
                        <a:rPr kumimoji="0" lang="en-US" sz="900" b="0" i="0" u="none" strike="noStrike" kern="1200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RomanItalic" charset="0"/>
                          <a:ea typeface="+mn-ea"/>
                          <a:cs typeface="+mn-cs"/>
                        </a:rPr>
                        <a:t>= x</a:t>
                      </a:r>
                    </a:p>
                  </a:txBody>
                  <a:tcPr marL="68580" marR="68580" marT="34312" marB="3431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kern="1200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RomanItalic" charset="0"/>
                          <a:ea typeface="+mn-ea"/>
                          <a:cs typeface="+mn-cs"/>
                        </a:rPr>
                        <a:t>X</a:t>
                      </a:r>
                      <a:r>
                        <a:rPr kumimoji="0" lang="en-US" sz="900" b="0" i="0" u="none" strike="noStrike" kern="1200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RomanItalic" charset="0"/>
                          <a:ea typeface="+mn-ea"/>
                          <a:cs typeface="+mn-cs"/>
                        </a:rPr>
                        <a:t>1 </a:t>
                      </a:r>
                      <a:r>
                        <a:rPr kumimoji="0" lang="en-US" sz="900" b="0" i="0" u="none" strike="noStrike" kern="1200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RomanItalic" charset="0"/>
                          <a:ea typeface="+mn-ea"/>
                          <a:cs typeface="+mn-cs"/>
                        </a:rPr>
                        <a:t>= [x-</a:t>
                      </a:r>
                      <a:r>
                        <a:rPr kumimoji="0" lang="en-US" sz="900" b="0" i="0" u="none" strike="noStrike" kern="1200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RomanItalic" charset="0"/>
                          <a:ea typeface="+mn-ea"/>
                          <a:cs typeface="+mn-cs"/>
                        </a:rPr>
                        <a:t>0 </a:t>
                      </a:r>
                      <a:r>
                        <a:rPr kumimoji="0" lang="en-US" sz="900" b="0" i="0" u="none" strike="noStrike" kern="1200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RomanItalic" charset="0"/>
                          <a:ea typeface="+mn-ea"/>
                          <a:cs typeface="+mn-cs"/>
                        </a:rPr>
                        <a:t>/ N</a:t>
                      </a:r>
                      <a:r>
                        <a:rPr kumimoji="0" lang="en-US" sz="900" b="0" i="0" u="none" strike="noStrike" kern="1200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RomanItalic" charset="0"/>
                          <a:ea typeface="+mn-ea"/>
                          <a:cs typeface="+mn-cs"/>
                        </a:rPr>
                        <a:t>2</a:t>
                      </a:r>
                      <a:r>
                        <a:rPr kumimoji="0" lang="en-US" sz="900" b="0" i="0" u="none" strike="noStrike" kern="1200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RomanItalic" charset="0"/>
                          <a:ea typeface="+mn-ea"/>
                          <a:cs typeface="+mn-cs"/>
                        </a:rPr>
                        <a:t>]</a:t>
                      </a:r>
                    </a:p>
                  </a:txBody>
                  <a:tcPr marL="68580" marR="68580" marT="34312" marB="3431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kern="1200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RomanItalic" charset="0"/>
                          <a:ea typeface="+mn-ea"/>
                          <a:cs typeface="+mn-cs"/>
                        </a:rPr>
                        <a:t>X</a:t>
                      </a:r>
                      <a:r>
                        <a:rPr kumimoji="0" lang="en-US" sz="900" b="0" i="0" u="none" strike="noStrike" kern="1200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RomanItalic" charset="0"/>
                          <a:ea typeface="+mn-ea"/>
                          <a:cs typeface="+mn-cs"/>
                        </a:rPr>
                        <a:t>2 </a:t>
                      </a:r>
                      <a:r>
                        <a:rPr kumimoji="0" lang="en-US" sz="900" b="0" i="0" u="none" strike="noStrike" kern="1200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RomanItalic" charset="0"/>
                          <a:ea typeface="+mn-ea"/>
                          <a:cs typeface="+mn-cs"/>
                        </a:rPr>
                        <a:t>= [x</a:t>
                      </a:r>
                      <a:r>
                        <a:rPr kumimoji="0" lang="en-US" sz="900" b="0" i="0" u="none" strike="noStrike" kern="1200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RomanItalic" charset="0"/>
                          <a:ea typeface="+mn-ea"/>
                          <a:cs typeface="+mn-cs"/>
                        </a:rPr>
                        <a:t>1</a:t>
                      </a:r>
                      <a:r>
                        <a:rPr kumimoji="0" lang="en-US" sz="900" b="0" i="0" u="none" strike="noStrike" kern="1200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RomanItalic" charset="0"/>
                          <a:ea typeface="+mn-ea"/>
                          <a:cs typeface="+mn-cs"/>
                        </a:rPr>
                        <a:t> / N</a:t>
                      </a:r>
                      <a:r>
                        <a:rPr kumimoji="0" lang="en-US" sz="900" b="0" i="0" u="none" strike="noStrike" kern="1200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RomanItalic" charset="0"/>
                          <a:ea typeface="+mn-ea"/>
                          <a:cs typeface="+mn-cs"/>
                        </a:rPr>
                        <a:t>2</a:t>
                      </a:r>
                      <a:r>
                        <a:rPr kumimoji="0" lang="en-US" sz="900" b="0" i="0" u="none" strike="noStrike" kern="1200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RomanItalic" charset="0"/>
                          <a:ea typeface="+mn-ea"/>
                          <a:cs typeface="+mn-cs"/>
                        </a:rPr>
                        <a:t>]</a:t>
                      </a:r>
                    </a:p>
                  </a:txBody>
                  <a:tcPr marL="68580" marR="68580" marT="34312" marB="3431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kern="1200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RomanItalic" charset="0"/>
                          <a:ea typeface="+mn-ea"/>
                          <a:cs typeface="+mn-cs"/>
                        </a:rPr>
                        <a:t>..</a:t>
                      </a:r>
                    </a:p>
                  </a:txBody>
                  <a:tcPr marL="68580" marR="68580" marT="34312" marB="3431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kern="1200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RomanItalic" charset="0"/>
                          <a:ea typeface="+mn-ea"/>
                          <a:cs typeface="+mn-cs"/>
                        </a:rPr>
                        <a:t>..</a:t>
                      </a:r>
                    </a:p>
                  </a:txBody>
                  <a:tcPr marL="68580" marR="68580" marT="34312" marB="3431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kern="1200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RomanItalic" charset="0"/>
                          <a:ea typeface="+mn-ea"/>
                          <a:cs typeface="+mn-cs"/>
                        </a:rPr>
                        <a:t>..</a:t>
                      </a:r>
                    </a:p>
                  </a:txBody>
                  <a:tcPr marL="68580" marR="68580" marT="34312" marB="3431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kern="1200" cap="none" normalizeH="0" baseline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RomanItalic" charset="0"/>
                          <a:ea typeface="+mn-ea"/>
                          <a:cs typeface="+mn-cs"/>
                        </a:rPr>
                        <a:t>X</a:t>
                      </a:r>
                      <a:r>
                        <a:rPr kumimoji="0" lang="en-US" sz="900" b="0" i="0" u="none" strike="noStrike" kern="1200" cap="none" normalizeH="0" baseline="-2500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RomanItalic" charset="0"/>
                          <a:ea typeface="+mn-ea"/>
                          <a:cs typeface="+mn-cs"/>
                        </a:rPr>
                        <a:t>p</a:t>
                      </a:r>
                      <a:r>
                        <a:rPr kumimoji="0" lang="en-US" sz="900" b="0" i="0" u="none" strike="noStrike" kern="1200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RomanItalic" charset="0"/>
                          <a:ea typeface="+mn-ea"/>
                          <a:cs typeface="+mn-cs"/>
                        </a:rPr>
                        <a:t> = [x</a:t>
                      </a:r>
                      <a:r>
                        <a:rPr kumimoji="0" lang="en-US" sz="900" b="0" i="0" u="none" strike="noStrike" kern="1200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RomanItalic" charset="0"/>
                          <a:ea typeface="+mn-ea"/>
                          <a:cs typeface="+mn-cs"/>
                        </a:rPr>
                        <a:t>p</a:t>
                      </a:r>
                      <a:r>
                        <a:rPr kumimoji="0" lang="en-US" sz="900" b="0" i="0" u="none" strike="noStrike" kern="1200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RomanItalic" charset="0"/>
                          <a:ea typeface="+mn-ea"/>
                          <a:cs typeface="+mn-cs"/>
                        </a:rPr>
                        <a:t>-1 / N</a:t>
                      </a:r>
                      <a:r>
                        <a:rPr kumimoji="0" lang="en-US" sz="900" b="0" i="0" u="none" strike="noStrike" kern="1200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RomanItalic" charset="0"/>
                          <a:ea typeface="+mn-ea"/>
                          <a:cs typeface="+mn-cs"/>
                        </a:rPr>
                        <a:t>2</a:t>
                      </a:r>
                      <a:r>
                        <a:rPr kumimoji="0" lang="en-US" sz="900" b="0" i="0" u="none" strike="noStrike" kern="1200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RomanItalic" charset="0"/>
                          <a:ea typeface="+mn-ea"/>
                          <a:cs typeface="+mn-cs"/>
                        </a:rPr>
                        <a:t>]</a:t>
                      </a:r>
                    </a:p>
                  </a:txBody>
                  <a:tcPr marL="68580" marR="68580" marT="34312" marB="3431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51619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kern="1200" cap="none" normalizeH="0" baseline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RomanItalic" charset="0"/>
                          <a:ea typeface="+mn-ea"/>
                          <a:cs typeface="+mn-cs"/>
                        </a:rPr>
                        <a:t>y</a:t>
                      </a:r>
                      <a:r>
                        <a:rPr kumimoji="0" lang="en-US" sz="900" b="0" i="0" u="none" strike="noStrike" kern="1200" cap="none" normalizeH="0" baseline="-2500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RomanItalic" charset="0"/>
                          <a:ea typeface="+mn-ea"/>
                          <a:cs typeface="+mn-cs"/>
                        </a:rPr>
                        <a:t>i</a:t>
                      </a:r>
                      <a:endParaRPr kumimoji="0" lang="en-US" sz="900" b="0" i="0" u="none" strike="noStrike" kern="1200" cap="none" normalizeH="0" baseline="-2500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RomanItalic" charset="0"/>
                        <a:ea typeface="+mn-ea"/>
                        <a:cs typeface="+mn-cs"/>
                      </a:endParaRPr>
                    </a:p>
                  </a:txBody>
                  <a:tcPr marL="68580" marR="68580" marT="34312" marB="3431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kern="1200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RomanItalic" charset="0"/>
                          <a:ea typeface="+mn-ea"/>
                          <a:cs typeface="+mn-cs"/>
                        </a:rPr>
                        <a:t>y</a:t>
                      </a:r>
                      <a:r>
                        <a:rPr kumimoji="0" lang="en-US" sz="900" b="0" i="0" u="none" strike="noStrike" kern="1200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RomanItalic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68580" marR="68580" marT="34312" marB="3431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kern="1200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RomanItalic" charset="0"/>
                          <a:ea typeface="+mn-ea"/>
                          <a:cs typeface="+mn-cs"/>
                        </a:rPr>
                        <a:t>y</a:t>
                      </a:r>
                      <a:r>
                        <a:rPr kumimoji="0" lang="en-US" sz="900" b="0" i="0" u="none" strike="noStrike" kern="1200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RomanItalic" charset="0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68580" marR="68580" marT="34312" marB="3431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kern="1200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RomanItalic" charset="0"/>
                          <a:ea typeface="+mn-ea"/>
                          <a:cs typeface="+mn-cs"/>
                        </a:rPr>
                        <a:t>y</a:t>
                      </a:r>
                      <a:r>
                        <a:rPr kumimoji="0" lang="en-US" sz="900" b="0" i="0" u="none" strike="noStrike" kern="1200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RomanItalic" charset="0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marL="68580" marR="68580" marT="34312" marB="3431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3pPr>
                      <a:lvl4pPr marL="133350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4pPr>
                      <a:lvl5pPr marL="175260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5pPr>
                      <a:lvl6pPr marL="2209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6pPr>
                      <a:lvl7pPr marL="26670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7pPr>
                      <a:lvl8pPr marL="3124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8pPr>
                      <a:lvl9pPr marL="3581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900" b="0" i="0" u="none" strike="noStrike" kern="1200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RomanItalic" charset="0"/>
                        <a:ea typeface="+mn-ea"/>
                        <a:cs typeface="+mn-cs"/>
                      </a:endParaRPr>
                    </a:p>
                  </a:txBody>
                  <a:tcPr marL="68580" marR="68580" marT="34312" marB="3431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3pPr>
                      <a:lvl4pPr marL="133350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4pPr>
                      <a:lvl5pPr marL="175260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5pPr>
                      <a:lvl6pPr marL="2209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6pPr>
                      <a:lvl7pPr marL="26670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7pPr>
                      <a:lvl8pPr marL="3124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8pPr>
                      <a:lvl9pPr marL="3581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900" b="0" i="0" u="none" strike="noStrike" kern="1200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RomanItalic" charset="0"/>
                        <a:ea typeface="+mn-ea"/>
                        <a:cs typeface="+mn-cs"/>
                      </a:endParaRPr>
                    </a:p>
                  </a:txBody>
                  <a:tcPr marL="68580" marR="68580" marT="34312" marB="3431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3pPr>
                      <a:lvl4pPr marL="133350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4pPr>
                      <a:lvl5pPr marL="175260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5pPr>
                      <a:lvl6pPr marL="2209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6pPr>
                      <a:lvl7pPr marL="26670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7pPr>
                      <a:lvl8pPr marL="3124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8pPr>
                      <a:lvl9pPr marL="3581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kern="1200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RomanItalic" charset="0"/>
                          <a:ea typeface="+mn-ea"/>
                          <a:cs typeface="+mn-cs"/>
                        </a:rPr>
                        <a:t>y</a:t>
                      </a:r>
                      <a:r>
                        <a:rPr kumimoji="0" lang="en-US" sz="900" b="0" i="0" u="none" strike="noStrike" kern="1200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RomanItalic" charset="0"/>
                          <a:ea typeface="+mn-ea"/>
                          <a:cs typeface="+mn-cs"/>
                        </a:rPr>
                        <a:t>p-1</a:t>
                      </a:r>
                      <a:endParaRPr kumimoji="0" lang="en-GB" sz="900" b="0" i="0" u="none" strike="noStrike" kern="1200" cap="none" normalizeH="0" baseline="-2500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RomanItalic" charset="0"/>
                        <a:ea typeface="+mn-ea"/>
                        <a:cs typeface="+mn-cs"/>
                      </a:endParaRPr>
                    </a:p>
                  </a:txBody>
                  <a:tcPr marL="68580" marR="68580" marT="34312" marB="3431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900" b="0" i="0" u="none" strike="noStrike" kern="1200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RomanItalic" charset="0"/>
                        <a:ea typeface="+mn-ea"/>
                        <a:cs typeface="+mn-cs"/>
                      </a:endParaRPr>
                    </a:p>
                  </a:txBody>
                  <a:tcPr marL="68580" marR="68580" marT="34312" marB="3431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15" name="Objec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77297447"/>
              </p:ext>
            </p:extLst>
          </p:nvPr>
        </p:nvGraphicFramePr>
        <p:xfrm>
          <a:off x="1384268" y="3917468"/>
          <a:ext cx="817959" cy="48696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82" name="Equation" r:id="rId3" imgW="748975" imgH="444307" progId="Equation.3">
                  <p:embed/>
                </p:oleObj>
              </mc:Choice>
              <mc:Fallback>
                <p:oleObj name="Equation" r:id="rId3" imgW="748975" imgH="444307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84268" y="3917468"/>
                        <a:ext cx="817959" cy="48696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2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04740850"/>
              </p:ext>
            </p:extLst>
          </p:nvPr>
        </p:nvGraphicFramePr>
        <p:xfrm>
          <a:off x="3710063" y="4008549"/>
          <a:ext cx="244079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83" name="Equation" r:id="rId5" imgW="152334" imgH="190417" progId="Equation.3">
                  <p:embed/>
                </p:oleObj>
              </mc:Choice>
              <mc:Fallback>
                <p:oleObj name="Equation" r:id="rId5" imgW="152334" imgH="190417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10063" y="4008549"/>
                        <a:ext cx="244079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TextBox 16"/>
          <p:cNvSpPr txBox="1"/>
          <p:nvPr/>
        </p:nvSpPr>
        <p:spPr>
          <a:xfrm>
            <a:off x="2272466" y="4036350"/>
            <a:ext cx="1821425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RS" sz="1050" smtClean="0"/>
              <a:t>- celobrojni količnik</a:t>
            </a:r>
            <a:endParaRPr lang="sr-Latn-RS" sz="1050"/>
          </a:p>
        </p:txBody>
      </p:sp>
      <p:sp>
        <p:nvSpPr>
          <p:cNvPr id="18" name="TextBox 17"/>
          <p:cNvSpPr txBox="1"/>
          <p:nvPr/>
        </p:nvSpPr>
        <p:spPr>
          <a:xfrm>
            <a:off x="4023845" y="4032666"/>
            <a:ext cx="199470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RS" sz="1050" smtClean="0"/>
              <a:t>- ostatak celobrojnog deljenja</a:t>
            </a:r>
            <a:endParaRPr lang="sr-Latn-RS" sz="1050"/>
          </a:p>
        </p:txBody>
      </p:sp>
      <p:sp>
        <p:nvSpPr>
          <p:cNvPr id="19" name="TextBox 18"/>
          <p:cNvSpPr txBox="1"/>
          <p:nvPr/>
        </p:nvSpPr>
        <p:spPr>
          <a:xfrm>
            <a:off x="2804103" y="3658722"/>
            <a:ext cx="1083307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RS" sz="750" i="1" smtClean="0">
                <a:sym typeface="Wingdings" panose="05000000000000000000" pitchFamily="2" charset="2"/>
              </a:rPr>
              <a:t></a:t>
            </a:r>
            <a:r>
              <a:rPr lang="sr-Latn-RS" sz="1050" i="1" smtClean="0">
                <a:sym typeface="Wingdings" panose="05000000000000000000" pitchFamily="2" charset="2"/>
              </a:rPr>
              <a:t> </a:t>
            </a:r>
            <a:r>
              <a:rPr lang="sr-Latn-RS" sz="1050" i="1" smtClean="0"/>
              <a:t>zapis broja</a:t>
            </a:r>
            <a:endParaRPr lang="sr-Latn-RS" sz="1050" i="1"/>
          </a:p>
        </p:txBody>
      </p:sp>
      <p:graphicFrame>
        <p:nvGraphicFramePr>
          <p:cNvPr id="20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09494815"/>
              </p:ext>
            </p:extLst>
          </p:nvPr>
        </p:nvGraphicFramePr>
        <p:xfrm>
          <a:off x="1298991" y="1709032"/>
          <a:ext cx="2588419" cy="590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84" name="Equation" r:id="rId7" imgW="1841500" imgH="419100" progId="Equation.3">
                  <p:embed/>
                </p:oleObj>
              </mc:Choice>
              <mc:Fallback>
                <p:oleObj name="Equation" r:id="rId7" imgW="1841500" imgH="4191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8991" y="1709032"/>
                        <a:ext cx="2588419" cy="590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11445982"/>
              </p:ext>
            </p:extLst>
          </p:nvPr>
        </p:nvGraphicFramePr>
        <p:xfrm>
          <a:off x="4251740" y="1709033"/>
          <a:ext cx="2781300" cy="61674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85" name="Equation" r:id="rId9" imgW="1930400" imgH="431800" progId="Equation.3">
                  <p:embed/>
                </p:oleObj>
              </mc:Choice>
              <mc:Fallback>
                <p:oleObj name="Equation" r:id="rId9" imgW="1930400" imgH="4318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51740" y="1709033"/>
                        <a:ext cx="2781300" cy="61674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511546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Prevođenje razlomljenog dela broja (</a:t>
            </a:r>
            <a:r>
              <a:rPr lang="en-US"/>
              <a:t>N</a:t>
            </a:r>
            <a:r>
              <a:rPr lang="sl-SI" baseline="-25000"/>
              <a:t>1</a:t>
            </a:r>
            <a:r>
              <a:rPr lang="en-US"/>
              <a:t>&gt;N</a:t>
            </a:r>
            <a:r>
              <a:rPr lang="en-US" baseline="-25000"/>
              <a:t>2</a:t>
            </a:r>
            <a:r>
              <a:rPr lang="sl-SI"/>
              <a:t>)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/>
              <a:t>Razlomljeni </a:t>
            </a:r>
            <a:r>
              <a:rPr lang="pl-PL" smtClean="0"/>
              <a:t>broj</a:t>
            </a:r>
            <a:r>
              <a:rPr lang="sr-Latn-RS" smtClean="0"/>
              <a:t>evi</a:t>
            </a:r>
            <a:r>
              <a:rPr lang="en-US" smtClean="0"/>
              <a:t> </a:t>
            </a:r>
            <a:r>
              <a:rPr lang="pl-PL"/>
              <a:t>u </a:t>
            </a:r>
            <a:r>
              <a:rPr lang="pl-PL" smtClean="0"/>
              <a:t>brojn</a:t>
            </a:r>
            <a:r>
              <a:rPr lang="sr-Latn-RS" smtClean="0"/>
              <a:t>im</a:t>
            </a:r>
            <a:r>
              <a:rPr lang="pl-PL" smtClean="0"/>
              <a:t> sistem</a:t>
            </a:r>
            <a:r>
              <a:rPr lang="sr-Latn-RS" smtClean="0"/>
              <a:t>ima</a:t>
            </a:r>
            <a:r>
              <a:rPr lang="pl-PL" smtClean="0"/>
              <a:t> </a:t>
            </a:r>
            <a:r>
              <a:rPr lang="pl-PL"/>
              <a:t>sa </a:t>
            </a:r>
            <a:r>
              <a:rPr lang="pl-PL" smtClean="0"/>
              <a:t>osnov</a:t>
            </a:r>
            <a:r>
              <a:rPr lang="sr-Latn-RS" smtClean="0"/>
              <a:t>ama</a:t>
            </a:r>
            <a:r>
              <a:rPr lang="pl-PL" smtClean="0"/>
              <a:t> </a:t>
            </a:r>
            <a:r>
              <a:rPr lang="pl-PL"/>
              <a:t>N</a:t>
            </a:r>
            <a:r>
              <a:rPr lang="pl-PL" baseline="-25000"/>
              <a:t>1</a:t>
            </a:r>
            <a:r>
              <a:rPr lang="pl-PL"/>
              <a:t> </a:t>
            </a:r>
            <a:r>
              <a:rPr lang="en-US"/>
              <a:t>i </a:t>
            </a:r>
            <a:r>
              <a:rPr lang="pl-PL"/>
              <a:t>N</a:t>
            </a:r>
            <a:r>
              <a:rPr lang="pl-PL" baseline="-25000"/>
              <a:t>2 </a:t>
            </a:r>
            <a:r>
              <a:rPr lang="sr-Latn-RS" smtClean="0"/>
              <a:t>su</a:t>
            </a:r>
            <a:r>
              <a:rPr lang="pl-PL" smtClean="0"/>
              <a:t> broj</a:t>
            </a:r>
            <a:r>
              <a:rPr lang="sr-Latn-RS" smtClean="0"/>
              <a:t>evi</a:t>
            </a:r>
            <a:r>
              <a:rPr lang="en-US" smtClean="0"/>
              <a:t>:</a:t>
            </a:r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r>
              <a:rPr lang="pl-PL"/>
              <a:t>Postupak prevođenja se najčešće daje u obliku tabele:</a:t>
            </a:r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r>
              <a:rPr lang="pl-PL"/>
              <a:t>Aritmetičke operacije se izvršavaju u brojnom sistemu sa osnovom </a:t>
            </a:r>
            <a:r>
              <a:rPr lang="pl-PL" smtClean="0"/>
              <a:t>N</a:t>
            </a:r>
            <a:r>
              <a:rPr lang="pl-PL" baseline="-25000" smtClean="0"/>
              <a:t>1</a:t>
            </a:r>
            <a:endParaRPr lang="pl-P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6DB1FE50-2223-4EBA-97FA-364FD51D1B49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  <p:graphicFrame>
        <p:nvGraphicFramePr>
          <p:cNvPr id="5" name="Object 17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07693271"/>
              </p:ext>
            </p:extLst>
          </p:nvPr>
        </p:nvGraphicFramePr>
        <p:xfrm>
          <a:off x="997744" y="1639682"/>
          <a:ext cx="3033713" cy="61198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98" name="Equation" r:id="rId3" imgW="2133360" imgH="431640" progId="Equation.3">
                  <p:embed/>
                </p:oleObj>
              </mc:Choice>
              <mc:Fallback>
                <p:oleObj name="Equation" r:id="rId3" imgW="2133360" imgH="4316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7744" y="1639682"/>
                        <a:ext cx="3033713" cy="61198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17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25684919"/>
              </p:ext>
            </p:extLst>
          </p:nvPr>
        </p:nvGraphicFramePr>
        <p:xfrm>
          <a:off x="4424519" y="1774222"/>
          <a:ext cx="4099322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99" name="Equation" r:id="rId5" imgW="2844800" imgH="241300" progId="Equation.3">
                  <p:embed/>
                </p:oleObj>
              </mc:Choice>
              <mc:Fallback>
                <p:oleObj name="Equation" r:id="rId5" imgW="2844800" imgH="2413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24519" y="1774222"/>
                        <a:ext cx="4099322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Group 3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35424875"/>
              </p:ext>
            </p:extLst>
          </p:nvPr>
        </p:nvGraphicFramePr>
        <p:xfrm>
          <a:off x="1502263" y="2918509"/>
          <a:ext cx="4500332" cy="785419"/>
        </p:xfrm>
        <a:graphic>
          <a:graphicData uri="http://schemas.openxmlformats.org/drawingml/2006/table">
            <a:tbl>
              <a:tblPr/>
              <a:tblGrid>
                <a:gridCol w="48225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3980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5127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8222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1797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2680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23708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3pPr>
                      <a:lvl4pPr marL="133350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4pPr>
                      <a:lvl5pPr marL="175260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5pPr>
                      <a:lvl6pPr marL="2209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6pPr>
                      <a:lvl7pPr marL="26670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7pPr>
                      <a:lvl8pPr marL="3124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8pPr>
                      <a:lvl9pPr marL="3581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900" b="0" i="0" u="none" strike="noStrike" kern="1200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RomanItalic" charset="0"/>
                        <a:ea typeface="+mn-ea"/>
                        <a:cs typeface="+mn-cs"/>
                      </a:endParaRPr>
                    </a:p>
                  </a:txBody>
                  <a:tcPr marL="68580" marR="68580" marT="34271" marB="3427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kern="1200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RomanItalic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68580" marR="68580" marT="34271" marB="3427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kern="1200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RomanItalic" charset="0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68580" marR="68580" marT="34271" marB="3427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kern="1200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RomanItalic" charset="0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marL="68580" marR="68580" marT="34271" marB="3427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3pPr>
                      <a:lvl4pPr marL="133350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4pPr>
                      <a:lvl5pPr marL="175260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5pPr>
                      <a:lvl6pPr marL="2209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6pPr>
                      <a:lvl7pPr marL="26670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7pPr>
                      <a:lvl8pPr marL="3124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8pPr>
                      <a:lvl9pPr marL="3581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900" b="1" i="0" u="none" strike="noStrike" kern="1200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RomanItalic" charset="0"/>
                        <a:ea typeface="+mn-ea"/>
                        <a:cs typeface="+mn-cs"/>
                      </a:endParaRPr>
                    </a:p>
                  </a:txBody>
                  <a:tcPr marL="68580" marR="68580" marT="34271" marB="3427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3pPr>
                      <a:lvl4pPr marL="133350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4pPr>
                      <a:lvl5pPr marL="175260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5pPr>
                      <a:lvl6pPr marL="2209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6pPr>
                      <a:lvl7pPr marL="26670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7pPr>
                      <a:lvl8pPr marL="3124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8pPr>
                      <a:lvl9pPr marL="3581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900" b="1" i="0" u="none" strike="noStrike" kern="1200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RomanItalic" charset="0"/>
                        <a:ea typeface="+mn-ea"/>
                        <a:cs typeface="+mn-cs"/>
                      </a:endParaRPr>
                    </a:p>
                  </a:txBody>
                  <a:tcPr marL="68580" marR="68580" marT="34271" marB="3427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131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kern="1200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RomanItalic" charset="0"/>
                          <a:ea typeface="+mn-ea"/>
                          <a:cs typeface="+mn-cs"/>
                        </a:rPr>
                        <a:t>x</a:t>
                      </a:r>
                      <a:r>
                        <a:rPr kumimoji="0" lang="en-US" sz="900" b="1" i="0" u="none" strike="noStrike" kern="1200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RomanItalic" charset="0"/>
                          <a:ea typeface="+mn-ea"/>
                          <a:cs typeface="+mn-cs"/>
                        </a:rPr>
                        <a:t>-i</a:t>
                      </a:r>
                    </a:p>
                  </a:txBody>
                  <a:tcPr marL="68580" marR="68580" marT="34271" marB="3427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kern="1200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RomanItalic" charset="0"/>
                          <a:ea typeface="+mn-ea"/>
                          <a:cs typeface="+mn-cs"/>
                        </a:rPr>
                        <a:t>x</a:t>
                      </a:r>
                      <a:r>
                        <a:rPr kumimoji="0" lang="en-US" sz="900" b="0" i="0" u="none" strike="noStrike" kern="1200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RomanItalic" charset="0"/>
                          <a:ea typeface="+mn-ea"/>
                          <a:cs typeface="+mn-cs"/>
                        </a:rPr>
                        <a:t>-0</a:t>
                      </a:r>
                    </a:p>
                  </a:txBody>
                  <a:tcPr marL="68580" marR="68580" marT="34271" marB="3427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kern="1200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RomanItalic" charset="0"/>
                          <a:ea typeface="+mn-ea"/>
                          <a:cs typeface="+mn-cs"/>
                        </a:rPr>
                        <a:t>x</a:t>
                      </a:r>
                      <a:r>
                        <a:rPr kumimoji="0" lang="en-US" sz="900" b="0" i="0" u="none" strike="noStrike" kern="1200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RomanItalic" charset="0"/>
                          <a:ea typeface="+mn-ea"/>
                          <a:cs typeface="+mn-cs"/>
                        </a:rPr>
                        <a:t>-1</a:t>
                      </a:r>
                      <a:r>
                        <a:rPr kumimoji="0" lang="en-US" sz="900" b="0" i="0" u="none" strike="noStrike" kern="1200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RomanItalic" charset="0"/>
                          <a:ea typeface="+mn-ea"/>
                          <a:cs typeface="+mn-cs"/>
                        </a:rPr>
                        <a:t>={x-</a:t>
                      </a:r>
                      <a:r>
                        <a:rPr kumimoji="0" lang="en-US" sz="900" b="0" i="0" u="none" strike="noStrike" kern="1200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RomanItalic" charset="0"/>
                          <a:ea typeface="+mn-ea"/>
                          <a:cs typeface="+mn-cs"/>
                        </a:rPr>
                        <a:t>0 </a:t>
                      </a:r>
                      <a:r>
                        <a:rPr kumimoji="0" lang="en-US" sz="900" b="0" i="0" u="none" strike="noStrike" kern="1200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RomanItalic" charset="0"/>
                          <a:ea typeface="+mn-ea"/>
                          <a:cs typeface="+mn-cs"/>
                        </a:rPr>
                        <a:t>N</a:t>
                      </a:r>
                      <a:r>
                        <a:rPr kumimoji="0" lang="en-US" sz="900" b="0" i="0" u="none" strike="noStrike" kern="1200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RomanItalic" charset="0"/>
                          <a:ea typeface="+mn-ea"/>
                          <a:cs typeface="+mn-cs"/>
                        </a:rPr>
                        <a:t>2</a:t>
                      </a:r>
                      <a:r>
                        <a:rPr kumimoji="0" lang="en-US" sz="900" b="0" i="0" u="none" strike="noStrike" kern="1200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RomanItalic" charset="0"/>
                          <a:ea typeface="+mn-ea"/>
                          <a:cs typeface="+mn-cs"/>
                        </a:rPr>
                        <a:t>}</a:t>
                      </a:r>
                    </a:p>
                  </a:txBody>
                  <a:tcPr marL="68580" marR="68580" marT="34271" marB="3427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kern="1200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RomanItalic" charset="0"/>
                          <a:ea typeface="+mn-ea"/>
                          <a:cs typeface="+mn-cs"/>
                        </a:rPr>
                        <a:t>x</a:t>
                      </a:r>
                      <a:r>
                        <a:rPr kumimoji="0" lang="en-US" sz="900" b="0" i="0" u="none" strike="noStrike" kern="1200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RomanItalic" charset="0"/>
                          <a:ea typeface="+mn-ea"/>
                          <a:cs typeface="+mn-cs"/>
                        </a:rPr>
                        <a:t>-2</a:t>
                      </a:r>
                      <a:r>
                        <a:rPr kumimoji="0" lang="en-US" sz="900" b="0" i="0" u="none" strike="noStrike" kern="1200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RomanItalic" charset="0"/>
                          <a:ea typeface="+mn-ea"/>
                          <a:cs typeface="+mn-cs"/>
                        </a:rPr>
                        <a:t>={x</a:t>
                      </a:r>
                      <a:r>
                        <a:rPr kumimoji="0" lang="en-US" sz="900" b="0" i="0" u="none" strike="noStrike" kern="1200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RomanItalic" charset="0"/>
                          <a:ea typeface="+mn-ea"/>
                          <a:cs typeface="+mn-cs"/>
                        </a:rPr>
                        <a:t>-1 </a:t>
                      </a:r>
                      <a:r>
                        <a:rPr kumimoji="0" lang="en-US" sz="900" b="0" i="0" u="none" strike="noStrike" kern="1200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RomanItalic" charset="0"/>
                          <a:ea typeface="+mn-ea"/>
                          <a:cs typeface="+mn-cs"/>
                        </a:rPr>
                        <a:t>N</a:t>
                      </a:r>
                      <a:r>
                        <a:rPr kumimoji="0" lang="en-US" sz="900" b="0" i="0" u="none" strike="noStrike" kern="1200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RomanItalic" charset="0"/>
                          <a:ea typeface="+mn-ea"/>
                          <a:cs typeface="+mn-cs"/>
                        </a:rPr>
                        <a:t>2</a:t>
                      </a:r>
                      <a:r>
                        <a:rPr kumimoji="0" lang="en-US" sz="900" b="0" i="0" u="none" strike="noStrike" kern="1200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RomanItalic" charset="0"/>
                          <a:ea typeface="+mn-ea"/>
                          <a:cs typeface="+mn-cs"/>
                        </a:rPr>
                        <a:t>}</a:t>
                      </a:r>
                    </a:p>
                  </a:txBody>
                  <a:tcPr marL="68580" marR="68580" marT="34271" marB="3427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kern="1200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RomanItalic" charset="0"/>
                          <a:ea typeface="+mn-ea"/>
                          <a:cs typeface="+mn-cs"/>
                        </a:rPr>
                        <a:t>..</a:t>
                      </a:r>
                    </a:p>
                  </a:txBody>
                  <a:tcPr marL="68580" marR="68580" marT="34271" marB="3427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kern="1200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RomanItalic" charset="0"/>
                          <a:ea typeface="+mn-ea"/>
                          <a:cs typeface="+mn-cs"/>
                        </a:rPr>
                        <a:t>..</a:t>
                      </a:r>
                    </a:p>
                  </a:txBody>
                  <a:tcPr marL="68580" marR="68580" marT="34271" marB="3427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9701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kern="1200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RomanItalic" charset="0"/>
                          <a:ea typeface="+mn-ea"/>
                          <a:cs typeface="+mn-cs"/>
                        </a:rPr>
                        <a:t>y</a:t>
                      </a:r>
                      <a:r>
                        <a:rPr kumimoji="0" lang="en-US" sz="900" b="1" i="0" u="none" strike="noStrike" kern="1200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RomanItalic" charset="0"/>
                          <a:ea typeface="+mn-ea"/>
                          <a:cs typeface="+mn-cs"/>
                        </a:rPr>
                        <a:t>-i</a:t>
                      </a:r>
                    </a:p>
                  </a:txBody>
                  <a:tcPr marL="68580" marR="68580" marT="34271" marB="3427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kern="1200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RomanItalic" charset="0"/>
                          <a:ea typeface="+mn-ea"/>
                          <a:cs typeface="+mn-cs"/>
                        </a:rPr>
                        <a:t>0,</a:t>
                      </a:r>
                    </a:p>
                  </a:txBody>
                  <a:tcPr marL="68580" marR="68580" marT="34271" marB="3427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kern="1200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RomanItalic" charset="0"/>
                          <a:ea typeface="+mn-ea"/>
                          <a:cs typeface="+mn-cs"/>
                        </a:rPr>
                        <a:t>y</a:t>
                      </a:r>
                      <a:r>
                        <a:rPr kumimoji="0" lang="en-US" sz="900" b="0" i="0" u="none" strike="noStrike" kern="1200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RomanItalic" charset="0"/>
                          <a:ea typeface="+mn-ea"/>
                          <a:cs typeface="+mn-cs"/>
                        </a:rPr>
                        <a:t>-1</a:t>
                      </a:r>
                    </a:p>
                  </a:txBody>
                  <a:tcPr marL="68580" marR="68580" marT="34271" marB="3427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kern="1200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RomanItalic" charset="0"/>
                          <a:ea typeface="+mn-ea"/>
                          <a:cs typeface="+mn-cs"/>
                        </a:rPr>
                        <a:t>y</a:t>
                      </a:r>
                      <a:r>
                        <a:rPr kumimoji="0" lang="en-US" sz="900" b="0" i="0" u="none" strike="noStrike" kern="1200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RomanItalic" charset="0"/>
                          <a:ea typeface="+mn-ea"/>
                          <a:cs typeface="+mn-cs"/>
                        </a:rPr>
                        <a:t>-2</a:t>
                      </a:r>
                    </a:p>
                  </a:txBody>
                  <a:tcPr marL="68580" marR="68580" marT="34271" marB="3427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3pPr>
                      <a:lvl4pPr marL="133350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4pPr>
                      <a:lvl5pPr marL="175260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5pPr>
                      <a:lvl6pPr marL="2209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6pPr>
                      <a:lvl7pPr marL="26670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7pPr>
                      <a:lvl8pPr marL="3124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8pPr>
                      <a:lvl9pPr marL="3581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900" b="0" i="0" u="none" strike="noStrike" kern="1200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RomanItalic" charset="0"/>
                        <a:ea typeface="+mn-ea"/>
                        <a:cs typeface="+mn-cs"/>
                      </a:endParaRPr>
                    </a:p>
                  </a:txBody>
                  <a:tcPr marL="68580" marR="68580" marT="34271" marB="3427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3pPr>
                      <a:lvl4pPr marL="133350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4pPr>
                      <a:lvl5pPr marL="175260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5pPr>
                      <a:lvl6pPr marL="2209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6pPr>
                      <a:lvl7pPr marL="26670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7pPr>
                      <a:lvl8pPr marL="3124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8pPr>
                      <a:lvl9pPr marL="3581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900" b="0" i="0" u="none" strike="noStrike" kern="1200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RomanItalic" charset="0"/>
                        <a:ea typeface="+mn-ea"/>
                        <a:cs typeface="+mn-cs"/>
                      </a:endParaRPr>
                    </a:p>
                  </a:txBody>
                  <a:tcPr marL="68580" marR="68580" marT="34271" marB="3427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2006248" y="4103409"/>
            <a:ext cx="1821425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RS" sz="1050" smtClean="0"/>
              <a:t>- celobrojni deo proizvoda;</a:t>
            </a:r>
            <a:endParaRPr lang="sr-Latn-RS" sz="1050"/>
          </a:p>
        </p:txBody>
      </p:sp>
      <p:sp>
        <p:nvSpPr>
          <p:cNvPr id="9" name="TextBox 8"/>
          <p:cNvSpPr txBox="1"/>
          <p:nvPr/>
        </p:nvSpPr>
        <p:spPr>
          <a:xfrm>
            <a:off x="3009371" y="3705380"/>
            <a:ext cx="1083307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50" i="1">
                <a:sym typeface="Wingdings" panose="05000000000000000000" pitchFamily="2" charset="2"/>
              </a:rPr>
              <a:t></a:t>
            </a:r>
            <a:r>
              <a:rPr lang="en-US" sz="1050" i="1">
                <a:sym typeface="Wingdings" panose="05000000000000000000" pitchFamily="2" charset="2"/>
              </a:rPr>
              <a:t> </a:t>
            </a:r>
            <a:r>
              <a:rPr lang="en-US" sz="1050" i="1" err="1"/>
              <a:t>zapis</a:t>
            </a:r>
            <a:r>
              <a:rPr lang="en-US" sz="1050" i="1"/>
              <a:t> </a:t>
            </a:r>
            <a:r>
              <a:rPr lang="en-US" sz="1050" i="1" err="1"/>
              <a:t>broja</a:t>
            </a:r>
            <a:endParaRPr lang="en-US" sz="1050" i="1"/>
          </a:p>
        </p:txBody>
      </p:sp>
      <p:graphicFrame>
        <p:nvGraphicFramePr>
          <p:cNvPr id="10" name="Object 18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08550794"/>
              </p:ext>
            </p:extLst>
          </p:nvPr>
        </p:nvGraphicFramePr>
        <p:xfrm>
          <a:off x="1328516" y="4040233"/>
          <a:ext cx="600075" cy="34528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00" name="Equation" r:id="rId7" imgW="380835" imgH="215806" progId="Equation.3">
                  <p:embed/>
                </p:oleObj>
              </mc:Choice>
              <mc:Fallback>
                <p:oleObj name="Equation" r:id="rId7" imgW="380835" imgH="215806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28516" y="4040233"/>
                        <a:ext cx="600075" cy="34528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3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93066885"/>
              </p:ext>
            </p:extLst>
          </p:nvPr>
        </p:nvGraphicFramePr>
        <p:xfrm>
          <a:off x="4081852" y="4051773"/>
          <a:ext cx="1473994" cy="357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01" name="Equation" r:id="rId9" imgW="939800" imgH="228600" progId="Equation.3">
                  <p:embed/>
                </p:oleObj>
              </mc:Choice>
              <mc:Fallback>
                <p:oleObj name="Equation" r:id="rId9" imgW="939800" imgH="228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81852" y="4051773"/>
                        <a:ext cx="1473994" cy="3571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5555846" y="4103409"/>
            <a:ext cx="199470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RS" sz="1050" smtClean="0"/>
              <a:t>- razlomljeni deo proizvoda</a:t>
            </a:r>
            <a:endParaRPr lang="sr-Latn-RS" sz="1050"/>
          </a:p>
        </p:txBody>
      </p:sp>
    </p:spTree>
    <p:extLst>
      <p:ext uri="{BB962C8B-B14F-4D97-AF65-F5344CB8AC3E}">
        <p14:creationId xmlns:p14="http://schemas.microsoft.com/office/powerpoint/2010/main" val="9409103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Prevođenje</a:t>
            </a:r>
            <a:r>
              <a:rPr lang="en-US"/>
              <a:t> </a:t>
            </a:r>
            <a:r>
              <a:rPr lang="en-US" err="1"/>
              <a:t>brojeva</a:t>
            </a:r>
            <a:r>
              <a:rPr lang="en-US"/>
              <a:t> </a:t>
            </a:r>
            <a:r>
              <a:rPr lang="en-US" err="1"/>
              <a:t>deljenjem</a:t>
            </a:r>
            <a:r>
              <a:rPr lang="en-US"/>
              <a:t> </a:t>
            </a:r>
            <a:r>
              <a:rPr lang="en-US" err="1"/>
              <a:t>na</a:t>
            </a:r>
            <a:r>
              <a:rPr lang="en-US"/>
              <a:t> </a:t>
            </a:r>
            <a:r>
              <a:rPr lang="en-US" err="1"/>
              <a:t>klase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RS" dirty="0" smtClean="0"/>
              <a:t>Prilikom</a:t>
            </a:r>
            <a:r>
              <a:rPr lang="en-US" dirty="0" smtClean="0"/>
              <a:t> </a:t>
            </a:r>
            <a:r>
              <a:rPr lang="sr-Latn-RS" dirty="0" smtClean="0"/>
              <a:t>prevođenja</a:t>
            </a:r>
            <a:r>
              <a:rPr lang="en-US" dirty="0" smtClean="0"/>
              <a:t> </a:t>
            </a:r>
            <a:r>
              <a:rPr lang="en-US" dirty="0"/>
              <a:t>N</a:t>
            </a:r>
            <a:r>
              <a:rPr lang="en-US" baseline="-25000" dirty="0"/>
              <a:t>1</a:t>
            </a:r>
            <a:r>
              <a:rPr lang="en-US" dirty="0"/>
              <a:t> u N</a:t>
            </a:r>
            <a:r>
              <a:rPr lang="en-US" baseline="-25000" dirty="0"/>
              <a:t>2 </a:t>
            </a:r>
            <a:r>
              <a:rPr lang="en-US" dirty="0"/>
              <a:t>se </a:t>
            </a:r>
            <a:r>
              <a:rPr lang="sr-Latn-RS" dirty="0" smtClean="0"/>
              <a:t>uspostavlja relacija između </a:t>
            </a:r>
            <a:r>
              <a:rPr lang="sr-Latn-RS" dirty="0"/>
              <a:t>brojeva</a:t>
            </a:r>
            <a:endParaRPr lang="en-US" dirty="0"/>
          </a:p>
          <a:p>
            <a:pPr marL="1028700" lvl="3" indent="0">
              <a:buNone/>
            </a:pPr>
            <a:endParaRPr lang="en-US" dirty="0"/>
          </a:p>
          <a:p>
            <a:pPr marL="1028700" lvl="3" indent="0">
              <a:buNone/>
            </a:pPr>
            <a:endParaRPr lang="en-US" dirty="0"/>
          </a:p>
          <a:p>
            <a:pPr marL="1028700" lvl="3" indent="0">
              <a:buNone/>
            </a:pPr>
            <a:endParaRPr lang="en-US" dirty="0"/>
          </a:p>
          <a:p>
            <a:r>
              <a:rPr lang="sr-Latn-RS" dirty="0" smtClean="0"/>
              <a:t>Postupak prevođenja</a:t>
            </a:r>
          </a:p>
          <a:p>
            <a:pPr lvl="1"/>
            <a:r>
              <a:rPr lang="en-US" dirty="0" smtClean="0"/>
              <a:t>N</a:t>
            </a:r>
            <a:r>
              <a:rPr lang="en-US" baseline="-25000" dirty="0" smtClean="0"/>
              <a:t>1</a:t>
            </a:r>
            <a:r>
              <a:rPr lang="sr-Latn-RS" baseline="-25000" dirty="0" smtClean="0"/>
              <a:t> </a:t>
            </a:r>
            <a:r>
              <a:rPr lang="en-US" dirty="0"/>
              <a:t>&lt;</a:t>
            </a:r>
            <a:r>
              <a:rPr lang="sr-Latn-RS" dirty="0"/>
              <a:t> </a:t>
            </a:r>
            <a:r>
              <a:rPr lang="en-US" dirty="0"/>
              <a:t>N</a:t>
            </a:r>
            <a:r>
              <a:rPr lang="en-US" baseline="-25000" dirty="0"/>
              <a:t>2</a:t>
            </a:r>
            <a:r>
              <a:rPr lang="en-US" dirty="0"/>
              <a:t> </a:t>
            </a:r>
          </a:p>
          <a:p>
            <a:pPr lvl="2"/>
            <a:r>
              <a:rPr lang="en-US" dirty="0"/>
              <a:t>N</a:t>
            </a:r>
            <a:r>
              <a:rPr lang="en-US" baseline="-25000" dirty="0"/>
              <a:t>1</a:t>
            </a:r>
            <a:r>
              <a:rPr lang="en-US" dirty="0"/>
              <a:t> se deli se </a:t>
            </a:r>
            <a:r>
              <a:rPr lang="sr-Latn-RS" dirty="0" smtClean="0"/>
              <a:t>na klase dužine “S” levo i desno od decimalne tačke</a:t>
            </a:r>
          </a:p>
          <a:p>
            <a:pPr lvl="2"/>
            <a:r>
              <a:rPr lang="sr-Latn-RS" dirty="0" smtClean="0"/>
              <a:t>Dodati vodeće i prateće nule, ukoliko su potrebne da se kompletira klasa</a:t>
            </a:r>
          </a:p>
          <a:p>
            <a:pPr lvl="2"/>
            <a:endParaRPr lang="en-US" dirty="0"/>
          </a:p>
          <a:p>
            <a:pPr lvl="1"/>
            <a:r>
              <a:rPr lang="en-US" dirty="0"/>
              <a:t>N</a:t>
            </a:r>
            <a:r>
              <a:rPr lang="en-US" baseline="-25000" dirty="0"/>
              <a:t>1</a:t>
            </a:r>
            <a:r>
              <a:rPr lang="sr-Latn-RS" baseline="-25000" dirty="0"/>
              <a:t> </a:t>
            </a:r>
            <a:r>
              <a:rPr lang="en-US" dirty="0"/>
              <a:t>&gt; N</a:t>
            </a:r>
            <a:r>
              <a:rPr lang="en-US" baseline="-25000" dirty="0"/>
              <a:t>2</a:t>
            </a:r>
            <a:endParaRPr lang="en-US" dirty="0"/>
          </a:p>
          <a:p>
            <a:pPr lvl="2"/>
            <a:r>
              <a:rPr lang="sr-Latn-RS" dirty="0" smtClean="0"/>
              <a:t>Za svaku cifru broja formiraju se klase odgovarajuće dužine </a:t>
            </a:r>
            <a:r>
              <a:rPr lang="en-US" dirty="0" smtClean="0"/>
              <a:t>“</a:t>
            </a:r>
            <a:r>
              <a:rPr lang="en-US" dirty="0"/>
              <a:t>S”</a:t>
            </a:r>
          </a:p>
          <a:p>
            <a:pPr lvl="1"/>
            <a:endParaRPr lang="en-US" dirty="0"/>
          </a:p>
          <a:p>
            <a:pPr lvl="1"/>
            <a:r>
              <a:rPr lang="sr-Latn-RS" dirty="0" smtClean="0"/>
              <a:t>Prevodi se svaka klasa direktno u odgovarajući cifru u brojnom sistemu u koji se prevodi</a:t>
            </a:r>
            <a:endParaRPr lang="sr-Latn-R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6DB1FE50-2223-4EBA-97FA-364FD51D1B49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  <p:graphicFrame>
        <p:nvGraphicFramePr>
          <p:cNvPr id="5" name="Object 18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11434009"/>
              </p:ext>
            </p:extLst>
          </p:nvPr>
        </p:nvGraphicFramePr>
        <p:xfrm>
          <a:off x="1784548" y="1601871"/>
          <a:ext cx="1185863" cy="53935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5" name="Equation" r:id="rId3" imgW="520474" imgH="241195" progId="Equation.3">
                  <p:embed/>
                </p:oleObj>
              </mc:Choice>
              <mc:Fallback>
                <p:oleObj name="Equation" r:id="rId3" imgW="520474" imgH="241195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84548" y="1601871"/>
                        <a:ext cx="1185863" cy="53935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414934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Zlatkovic Template">
  <a:themeElements>
    <a:clrScheme name="IS Presentation Template[2] 15">
      <a:dk1>
        <a:srgbClr val="000099"/>
      </a:dk1>
      <a:lt1>
        <a:srgbClr val="FFFFFF"/>
      </a:lt1>
      <a:dk2>
        <a:srgbClr val="000099"/>
      </a:dk2>
      <a:lt2>
        <a:srgbClr val="808080"/>
      </a:lt2>
      <a:accent1>
        <a:srgbClr val="99CCFF"/>
      </a:accent1>
      <a:accent2>
        <a:srgbClr val="CCCCFF"/>
      </a:accent2>
      <a:accent3>
        <a:srgbClr val="FFFFFF"/>
      </a:accent3>
      <a:accent4>
        <a:srgbClr val="000082"/>
      </a:accent4>
      <a:accent5>
        <a:srgbClr val="CAE2FF"/>
      </a:accent5>
      <a:accent6>
        <a:srgbClr val="B9B9E7"/>
      </a:accent6>
      <a:hlink>
        <a:srgbClr val="4D4D4D"/>
      </a:hlink>
      <a:folHlink>
        <a:srgbClr val="4D4D4D"/>
      </a:folHlink>
    </a:clrScheme>
    <a:fontScheme name="IS Presentation Template[2]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IS Presentation Template[2]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S Presentation Template[2]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S Presentation Template[2]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S Presentation Template[2]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S Presentation Template[2]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S Presentation Template[2]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S Presentation Template[2]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S Presentation Template[2]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S Presentation Template[2]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S Presentation Template[2]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S Presentation Template[2]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S Presentation Template[2]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S Presentation Template[2] 13">
        <a:dk1>
          <a:srgbClr val="0033CC"/>
        </a:dk1>
        <a:lt1>
          <a:srgbClr val="FFFFFF"/>
        </a:lt1>
        <a:dk2>
          <a:srgbClr val="0033CC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2AAE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S Presentation Template[2] 14">
        <a:dk1>
          <a:srgbClr val="000099"/>
        </a:dk1>
        <a:lt1>
          <a:srgbClr val="FFFFFF"/>
        </a:lt1>
        <a:dk2>
          <a:srgbClr val="000099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82"/>
        </a:accent4>
        <a:accent5>
          <a:srgbClr val="CAE2FF"/>
        </a:accent5>
        <a:accent6>
          <a:srgbClr val="B9B9E7"/>
        </a:accent6>
        <a:hlink>
          <a:srgbClr val="FF0000"/>
        </a:hlink>
        <a:folHlink>
          <a:srgbClr val="FF00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S Presentation Template[2] 15">
        <a:dk1>
          <a:srgbClr val="000099"/>
        </a:dk1>
        <a:lt1>
          <a:srgbClr val="FFFFFF"/>
        </a:lt1>
        <a:dk2>
          <a:srgbClr val="000099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82"/>
        </a:accent4>
        <a:accent5>
          <a:srgbClr val="CAE2FF"/>
        </a:accent5>
        <a:accent6>
          <a:srgbClr val="B9B9E7"/>
        </a:accent6>
        <a:hlink>
          <a:srgbClr val="4D4D4D"/>
        </a:hlink>
        <a:folHlink>
          <a:srgbClr val="4D4D4D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Zlatkovic Template 4_3.pptx" id="{00F5B10E-1E27-47DB-AB12-490637B38501}" vid="{B7E30EF8-72D5-4804-9B31-CD22EDE7E831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Zlatkovic Template 4_3</Template>
  <TotalTime>27</TotalTime>
  <Words>658</Words>
  <Application>Microsoft Office PowerPoint</Application>
  <PresentationFormat>On-screen Show (4:3)</PresentationFormat>
  <Paragraphs>301</Paragraphs>
  <Slides>10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10</vt:i4>
      </vt:variant>
    </vt:vector>
  </HeadingPairs>
  <TitlesOfParts>
    <vt:vector size="21" baseType="lpstr">
      <vt:lpstr>Arial</vt:lpstr>
      <vt:lpstr>Calibri</vt:lpstr>
      <vt:lpstr>Siemens Sans</vt:lpstr>
      <vt:lpstr>Tahoma</vt:lpstr>
      <vt:lpstr>Times New Roman</vt:lpstr>
      <vt:lpstr>TimesRoman</vt:lpstr>
      <vt:lpstr>TimesRomanItalic</vt:lpstr>
      <vt:lpstr>Wingdings</vt:lpstr>
      <vt:lpstr>Zlatkovic Template</vt:lpstr>
      <vt:lpstr>CorelDRAW</vt:lpstr>
      <vt:lpstr>Equation</vt:lpstr>
      <vt:lpstr>RAČUNARSKA TEHNIKA  Aritmetičke osnove računara</vt:lpstr>
      <vt:lpstr>UVOD - Brojni sistemi</vt:lpstr>
      <vt:lpstr>UVOD - Nepozicioni brojni sistemi</vt:lpstr>
      <vt:lpstr>UVOD - Pozicioni brojni sistemi</vt:lpstr>
      <vt:lpstr>UVOD - Primeri pozicionih brojnih sistema</vt:lpstr>
      <vt:lpstr>Prevođenje (konverzija) brojeva</vt:lpstr>
      <vt:lpstr>Prevođenje celobrojnog dela broja (N1&gt;N2)</vt:lpstr>
      <vt:lpstr>Prevođenje razlomljenog dela broja (N1&gt;N2)</vt:lpstr>
      <vt:lpstr>Prevođenje brojeva deljenjem na klase</vt:lpstr>
      <vt:lpstr>Pitanja za proveru znanja</vt:lpstr>
    </vt:vector>
  </TitlesOfParts>
  <Company>Philip Morris International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RAČUNARSKA TEHNIKA  Aritmetičke osnove računara</dc:title>
  <dc:creator>Zlatkovic, Vladimir</dc:creator>
  <cp:lastModifiedBy>Bojana Zlatkovic</cp:lastModifiedBy>
  <cp:revision>37</cp:revision>
  <dcterms:created xsi:type="dcterms:W3CDTF">2013-10-01T08:41:50Z</dcterms:created>
  <dcterms:modified xsi:type="dcterms:W3CDTF">2022-03-02T10:24:08Z</dcterms:modified>
</cp:coreProperties>
</file>